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38"/>
  </p:notesMasterIdLst>
  <p:handoutMasterIdLst>
    <p:handoutMasterId r:id="rId39"/>
  </p:handoutMasterIdLst>
  <p:sldIdLst>
    <p:sldId id="325" r:id="rId3"/>
    <p:sldId id="326" r:id="rId4"/>
    <p:sldId id="328" r:id="rId5"/>
    <p:sldId id="329" r:id="rId6"/>
    <p:sldId id="330" r:id="rId7"/>
    <p:sldId id="331" r:id="rId8"/>
    <p:sldId id="337" r:id="rId9"/>
    <p:sldId id="338" r:id="rId10"/>
    <p:sldId id="340" r:id="rId11"/>
    <p:sldId id="339" r:id="rId12"/>
    <p:sldId id="341" r:id="rId13"/>
    <p:sldId id="342" r:id="rId14"/>
    <p:sldId id="343" r:id="rId15"/>
    <p:sldId id="345" r:id="rId16"/>
    <p:sldId id="344" r:id="rId17"/>
    <p:sldId id="346" r:id="rId18"/>
    <p:sldId id="347" r:id="rId19"/>
    <p:sldId id="349" r:id="rId20"/>
    <p:sldId id="350" r:id="rId21"/>
    <p:sldId id="353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</p:sldIdLst>
  <p:sldSz cx="9144000" cy="6858000" type="screen4x3"/>
  <p:notesSz cx="6858000" cy="9144000"/>
  <p:embeddedFontLst>
    <p:embeddedFont>
      <p:font typeface="B Titr" panose="00000700000000000000" pitchFamily="2" charset="-78"/>
      <p:bold r:id="rId40"/>
    </p:embeddedFont>
    <p:embeddedFont>
      <p:font typeface="B Mitra" panose="00000400000000000000" pitchFamily="2" charset="-78"/>
      <p:regular r:id="rId41"/>
      <p:bold r:id="rId42"/>
    </p:embeddedFont>
    <p:embeddedFont>
      <p:font typeface="B Lotus" panose="00000400000000000000" pitchFamily="2" charset="-78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B Nazanin" panose="00000400000000000000" pitchFamily="2" charset="-78"/>
      <p:regular r:id="rId49"/>
      <p:bold r:id="rId50"/>
    </p:embeddedFont>
    <p:embeddedFont>
      <p:font typeface="Cambria Math" panose="02040503050406030204" pitchFamily="18" charset="0"/>
      <p:regular r:id="rId5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  <a:srgbClr val="0000FF"/>
    <a:srgbClr val="3AF85E"/>
    <a:srgbClr val="FFFF66"/>
    <a:srgbClr val="3AF3F8"/>
    <a:srgbClr val="FF6D6D"/>
    <a:srgbClr val="FCBE24"/>
    <a:srgbClr val="CF9503"/>
    <a:srgbClr val="B0F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207" autoAdjust="0"/>
  </p:normalViewPr>
  <p:slideViewPr>
    <p:cSldViewPr>
      <p:cViewPr varScale="1">
        <p:scale>
          <a:sx n="69" d="100"/>
          <a:sy n="69" d="100"/>
        </p:scale>
        <p:origin x="181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44206-D0C0-49A6-86F2-A699984FC836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EE72D2-D179-485E-B25F-E119E3D5B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931251C-7C5B-4D2A-8F76-99DAD13219E0}" type="datetimeFigureOut">
              <a:rPr lang="fa-IR"/>
              <a:pPr>
                <a:defRPr/>
              </a:pPr>
              <a:t>14/03/1441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AE99E357-AF2A-461B-B277-B4011E63C2C9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64759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9555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56922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899371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021128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50398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2530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982641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9399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25020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146763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29335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018395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0524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6948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109162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7571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759408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398468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859855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764145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15758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DF524-2117-4D41-AC70-887ED586D1AB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695EF-50A0-4D55-98C6-BAE6FACCC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3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E3D1-395B-4EC5-A3AB-6E5D85C7AC15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9B35-4420-46CF-B644-B4D9CD4E2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0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AEF1D-829E-4F6F-A89E-4B1FE56C7C38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991E9-CC25-47C9-B840-E6FC4B9A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621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F614D-7801-43B9-9468-63E9E4DA6648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A980D-9E21-4223-9ABD-D910D8D03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943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06D5-B7D3-4B71-83FA-E6019C59B39A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04844-EE41-42D4-8D07-D97DBB399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9250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A5B83-30BD-4F55-94FA-D0465D8D8155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23CDD-44B7-4E2B-A4EE-1B164A70F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57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821D-96EE-4016-ADC9-65A767167A5E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1843A-4BAC-446A-9B22-700FB9B85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230C9-DD4F-4106-B2CF-93856618DC0E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7B153-9CA7-4009-B7C8-E8A505E08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0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311-3E80-4BEB-AEFB-9173EF5CAF14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92CCD-781B-4B43-93A0-8659046C4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2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91FD6-43D2-4310-94AD-DD6CD64C43A7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149B3-1C51-4443-B56F-1B9993C9E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57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BBC6D-5AB4-43BB-9FDC-FCE4093CBFDF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4CDC2-3968-4C44-9B50-977A8D8BCB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02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557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A7705-2FFB-48C0-8709-80E9D0C3EF27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53ED-D32A-456A-8C68-1F8A94E38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09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7C498EE-2D07-4ED5-817B-AD5F9701FA84}" type="datetimeFigureOut">
              <a:rPr lang="en-US"/>
              <a:pPr>
                <a:defRPr/>
              </a:pPr>
              <a:t>11/11/2019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8A46C-C395-496E-94A1-83F8B307E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7" r:id="rId9"/>
    <p:sldLayoutId id="2147484770" r:id="rId10"/>
    <p:sldLayoutId id="2147484771" r:id="rId11"/>
    <p:sldLayoutId id="2147484772" r:id="rId12"/>
    <p:sldLayoutId id="2147484773" r:id="rId13"/>
    <p:sldLayoutId id="2147484774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8.gif"/><Relationship Id="rId4" Type="http://schemas.openxmlformats.org/officeDocument/2006/relationships/image" Target="../media/image38.png"/><Relationship Id="rId9" Type="http://schemas.openxmlformats.org/officeDocument/2006/relationships/image" Target="../media/image3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56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gif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0.png"/><Relationship Id="rId5" Type="http://schemas.openxmlformats.org/officeDocument/2006/relationships/image" Target="../media/image800.png"/><Relationship Id="rId4" Type="http://schemas.openxmlformats.org/officeDocument/2006/relationships/image" Target="../media/image7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850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930.png"/><Relationship Id="rId5" Type="http://schemas.openxmlformats.org/officeDocument/2006/relationships/image" Target="../media/image870.png"/><Relationship Id="rId10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9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73.png"/><Relationship Id="rId12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97.png"/><Relationship Id="rId5" Type="http://schemas.openxmlformats.org/officeDocument/2006/relationships/image" Target="../media/image920.png"/><Relationship Id="rId15" Type="http://schemas.openxmlformats.org/officeDocument/2006/relationships/image" Target="../media/image101.png"/><Relationship Id="rId4" Type="http://schemas.openxmlformats.org/officeDocument/2006/relationships/image" Target="../media/image71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2.png"/><Relationship Id="rId4" Type="http://schemas.openxmlformats.org/officeDocument/2006/relationships/image" Target="../media/image10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wmf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آستانه‏گذاری وفقی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62" y="4102560"/>
            <a:ext cx="2628210" cy="265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215" y="4102560"/>
            <a:ext cx="2628210" cy="26517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102560"/>
            <a:ext cx="2628210" cy="2651760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034597"/>
              </p:ext>
            </p:extLst>
          </p:nvPr>
        </p:nvGraphicFramePr>
        <p:xfrm>
          <a:off x="6084168" y="4102560"/>
          <a:ext cx="2628210" cy="265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4105">
                  <a:extLst>
                    <a:ext uri="{9D8B030D-6E8A-4147-A177-3AD203B41FA5}">
                      <a16:colId xmlns:a16="http://schemas.microsoft.com/office/drawing/2014/main" val="1707200678"/>
                    </a:ext>
                  </a:extLst>
                </a:gridCol>
                <a:gridCol w="1314105">
                  <a:extLst>
                    <a:ext uri="{9D8B030D-6E8A-4147-A177-3AD203B41FA5}">
                      <a16:colId xmlns:a16="http://schemas.microsoft.com/office/drawing/2014/main" val="1971703864"/>
                    </a:ext>
                  </a:extLst>
                </a:gridCol>
              </a:tblGrid>
              <a:tr h="1325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0760200"/>
                  </a:ext>
                </a:extLst>
              </a:tr>
              <a:tr h="1325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76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57" y="1325081"/>
            <a:ext cx="8975725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رفع چالش قبل، مناسب است تا برای هر ناحیه از تصویر یک آستانه متناسب تعریف 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حالت حدی می‏توان برای هر پیکسل یک آستانه تعریف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البته این محاسبات پیچیده برای هر پیکسل هزینه‏بر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میانگین پیکسل‏های اطراف هر ناحیه را به عنوان معیاری برای مقدار آستانه محاسبه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ایده در تابع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cv::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adaptiveThreshold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پیاده‏سازی شده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2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آستانه‏گذاری</a:t>
            </a:r>
            <a:r>
              <a:rPr lang="fa-IR" dirty="0"/>
              <a:t> </a:t>
            </a:r>
            <a:r>
              <a:rPr lang="fa-IR" dirty="0" smtClean="0"/>
              <a:t>وفقی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09" y="1484784"/>
            <a:ext cx="8977821" cy="2520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48" y="4129146"/>
            <a:ext cx="2628210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068" y="4129146"/>
            <a:ext cx="26282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6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استخراج ناحیه‏ها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استفاده از روش‏های ذکر شده، یک تصویر دوسطحی بدست می‏آید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حال باید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پیسکل‏های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مربوط به هر ناحیه را مشخص 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29486"/>
              </p:ext>
            </p:extLst>
          </p:nvPr>
        </p:nvGraphicFramePr>
        <p:xfrm>
          <a:off x="152960" y="3822716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04854"/>
              </p:ext>
            </p:extLst>
          </p:nvPr>
        </p:nvGraphicFramePr>
        <p:xfrm>
          <a:off x="3347864" y="3822716"/>
          <a:ext cx="2926080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اتصال پیکسل‏ها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412776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کدام پیکسل‏ها به هم متصل هستند؟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79069"/>
              </p:ext>
            </p:extLst>
          </p:nvPr>
        </p:nvGraphicFramePr>
        <p:xfrm>
          <a:off x="2562631" y="2378054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51828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780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326008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707632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783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87499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707859"/>
              </p:ext>
            </p:extLst>
          </p:nvPr>
        </p:nvGraphicFramePr>
        <p:xfrm>
          <a:off x="402391" y="2378054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351828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078044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326008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76327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783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87499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14334" y="3893264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4-connectivity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4094" y="3893263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8-connectivity</a:t>
            </a:r>
            <a:endParaRPr lang="en-US" sz="24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175747"/>
              </p:ext>
            </p:extLst>
          </p:nvPr>
        </p:nvGraphicFramePr>
        <p:xfrm>
          <a:off x="4543179" y="4564010"/>
          <a:ext cx="18288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1178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74768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733259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6124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43901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41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52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93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50160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128176"/>
              </p:ext>
            </p:extLst>
          </p:nvPr>
        </p:nvGraphicFramePr>
        <p:xfrm>
          <a:off x="168275" y="4570243"/>
          <a:ext cx="18288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1178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74768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733259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6124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43901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41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52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93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50160"/>
                  </a:ext>
                </a:extLst>
              </a:tr>
            </a:tbl>
          </a:graphicData>
        </a:graphic>
      </p:graphicFrame>
      <p:sp>
        <p:nvSpPr>
          <p:cNvPr id="13" name="Oval 12"/>
          <p:cNvSpPr>
            <a:spLocks noChangeAspect="1"/>
          </p:cNvSpPr>
          <p:nvPr/>
        </p:nvSpPr>
        <p:spPr>
          <a:xfrm>
            <a:off x="1035071" y="5058056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64763" y="5437372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400752" y="579965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1035071" y="618213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64763" y="579965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400752" y="5437372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764109"/>
              </p:ext>
            </p:extLst>
          </p:nvPr>
        </p:nvGraphicFramePr>
        <p:xfrm>
          <a:off x="2355727" y="4570243"/>
          <a:ext cx="182880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221178505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1262747680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733259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393612471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77439011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041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8525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493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1859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6750160"/>
                  </a:ext>
                </a:extLst>
              </a:tr>
            </a:tbl>
          </a:graphicData>
        </a:graphic>
      </p:graphicFrame>
      <p:sp>
        <p:nvSpPr>
          <p:cNvPr id="20" name="Oval 19"/>
          <p:cNvSpPr>
            <a:spLocks noChangeAspect="1"/>
          </p:cNvSpPr>
          <p:nvPr/>
        </p:nvSpPr>
        <p:spPr>
          <a:xfrm>
            <a:off x="3222523" y="5058056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852215" y="5437372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3588204" y="579965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3222523" y="618213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852215" y="5799654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3588204" y="5437372"/>
            <a:ext cx="91440" cy="9144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3" idx="3"/>
            <a:endCxn id="14" idx="7"/>
          </p:cNvCxnSpPr>
          <p:nvPr/>
        </p:nvCxnSpPr>
        <p:spPr>
          <a:xfrm flipH="1">
            <a:off x="742812" y="5136105"/>
            <a:ext cx="305650" cy="31465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7" idx="0"/>
            <a:endCxn id="14" idx="4"/>
          </p:cNvCxnSpPr>
          <p:nvPr/>
        </p:nvCxnSpPr>
        <p:spPr>
          <a:xfrm flipV="1">
            <a:off x="710483" y="5528812"/>
            <a:ext cx="0" cy="27084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6" idx="1"/>
            <a:endCxn id="17" idx="5"/>
          </p:cNvCxnSpPr>
          <p:nvPr/>
        </p:nvCxnSpPr>
        <p:spPr>
          <a:xfrm flipH="1" flipV="1">
            <a:off x="742812" y="5877703"/>
            <a:ext cx="305650" cy="31782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16" idx="7"/>
          </p:cNvCxnSpPr>
          <p:nvPr/>
        </p:nvCxnSpPr>
        <p:spPr>
          <a:xfrm flipH="1">
            <a:off x="1113120" y="5891094"/>
            <a:ext cx="305651" cy="30443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8" idx="4"/>
            <a:endCxn id="15" idx="0"/>
          </p:cNvCxnSpPr>
          <p:nvPr/>
        </p:nvCxnSpPr>
        <p:spPr>
          <a:xfrm>
            <a:off x="1446472" y="5528812"/>
            <a:ext cx="0" cy="27084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1"/>
            <a:endCxn id="13" idx="5"/>
          </p:cNvCxnSpPr>
          <p:nvPr/>
        </p:nvCxnSpPr>
        <p:spPr>
          <a:xfrm flipH="1" flipV="1">
            <a:off x="1113120" y="5136105"/>
            <a:ext cx="301023" cy="314658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1" idx="4"/>
            <a:endCxn id="24" idx="0"/>
          </p:cNvCxnSpPr>
          <p:nvPr/>
        </p:nvCxnSpPr>
        <p:spPr>
          <a:xfrm>
            <a:off x="2897935" y="5528812"/>
            <a:ext cx="0" cy="27084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5" idx="4"/>
            <a:endCxn id="22" idx="0"/>
          </p:cNvCxnSpPr>
          <p:nvPr/>
        </p:nvCxnSpPr>
        <p:spPr>
          <a:xfrm>
            <a:off x="3633924" y="5528812"/>
            <a:ext cx="0" cy="270842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625" y="4370388"/>
            <a:ext cx="2479675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Oval 55"/>
          <p:cNvSpPr/>
          <p:nvPr/>
        </p:nvSpPr>
        <p:spPr>
          <a:xfrm>
            <a:off x="6795030" y="5346913"/>
            <a:ext cx="122238" cy="123825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3" y="4370388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348" y="4354928"/>
            <a:ext cx="247015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15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0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اتصال </a:t>
            </a:r>
            <a:r>
              <a:rPr lang="fa-IR" dirty="0" err="1"/>
              <a:t>پیکسل‏</a:t>
            </a:r>
            <a:r>
              <a:rPr lang="fa-IR" dirty="0" err="1" smtClean="0"/>
              <a:t>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pSp>
        <p:nvGrpSpPr>
          <p:cNvPr id="107" name="Group 35"/>
          <p:cNvGrpSpPr>
            <a:grpSpLocks/>
          </p:cNvGrpSpPr>
          <p:nvPr/>
        </p:nvGrpSpPr>
        <p:grpSpPr bwMode="auto">
          <a:xfrm>
            <a:off x="5277967" y="1545518"/>
            <a:ext cx="1905000" cy="2286000"/>
            <a:chOff x="1248" y="2064"/>
            <a:chExt cx="960" cy="1152"/>
          </a:xfrm>
        </p:grpSpPr>
        <p:sp>
          <p:nvSpPr>
            <p:cNvPr id="108" name="Rectangle 5"/>
            <p:cNvSpPr>
              <a:spLocks noChangeArrowheads="1"/>
            </p:cNvSpPr>
            <p:nvPr/>
          </p:nvSpPr>
          <p:spPr bwMode="auto">
            <a:xfrm>
              <a:off x="1248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9" name="Rectangle 6"/>
            <p:cNvSpPr>
              <a:spLocks noChangeArrowheads="1"/>
            </p:cNvSpPr>
            <p:nvPr/>
          </p:nvSpPr>
          <p:spPr bwMode="auto">
            <a:xfrm>
              <a:off x="1440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0" name="Rectangle 7"/>
            <p:cNvSpPr>
              <a:spLocks noChangeArrowheads="1"/>
            </p:cNvSpPr>
            <p:nvPr/>
          </p:nvSpPr>
          <p:spPr bwMode="auto">
            <a:xfrm>
              <a:off x="1632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1" name="Rectangle 8"/>
            <p:cNvSpPr>
              <a:spLocks noChangeArrowheads="1"/>
            </p:cNvSpPr>
            <p:nvPr/>
          </p:nvSpPr>
          <p:spPr bwMode="auto">
            <a:xfrm>
              <a:off x="1824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" name="Rectangle 9"/>
            <p:cNvSpPr>
              <a:spLocks noChangeArrowheads="1"/>
            </p:cNvSpPr>
            <p:nvPr/>
          </p:nvSpPr>
          <p:spPr bwMode="auto">
            <a:xfrm>
              <a:off x="2016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3" name="Rectangle 10"/>
            <p:cNvSpPr>
              <a:spLocks noChangeArrowheads="1"/>
            </p:cNvSpPr>
            <p:nvPr/>
          </p:nvSpPr>
          <p:spPr bwMode="auto">
            <a:xfrm>
              <a:off x="1248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4" name="Rectangle 11"/>
            <p:cNvSpPr>
              <a:spLocks noChangeArrowheads="1"/>
            </p:cNvSpPr>
            <p:nvPr/>
          </p:nvSpPr>
          <p:spPr bwMode="auto">
            <a:xfrm>
              <a:off x="1440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5" name="Rectangle 12"/>
            <p:cNvSpPr>
              <a:spLocks noChangeArrowheads="1"/>
            </p:cNvSpPr>
            <p:nvPr/>
          </p:nvSpPr>
          <p:spPr bwMode="auto">
            <a:xfrm>
              <a:off x="1632" y="225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6" name="Rectangle 13"/>
            <p:cNvSpPr>
              <a:spLocks noChangeArrowheads="1"/>
            </p:cNvSpPr>
            <p:nvPr/>
          </p:nvSpPr>
          <p:spPr bwMode="auto">
            <a:xfrm>
              <a:off x="1824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7" name="Rectangle 14"/>
            <p:cNvSpPr>
              <a:spLocks noChangeArrowheads="1"/>
            </p:cNvSpPr>
            <p:nvPr/>
          </p:nvSpPr>
          <p:spPr bwMode="auto">
            <a:xfrm>
              <a:off x="2016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8" name="Rectangle 15"/>
            <p:cNvSpPr>
              <a:spLocks noChangeArrowheads="1"/>
            </p:cNvSpPr>
            <p:nvPr/>
          </p:nvSpPr>
          <p:spPr bwMode="auto">
            <a:xfrm>
              <a:off x="1248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9" name="Rectangle 16"/>
            <p:cNvSpPr>
              <a:spLocks noChangeArrowheads="1"/>
            </p:cNvSpPr>
            <p:nvPr/>
          </p:nvSpPr>
          <p:spPr bwMode="auto">
            <a:xfrm>
              <a:off x="1440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0" name="Rectangle 17"/>
            <p:cNvSpPr>
              <a:spLocks noChangeArrowheads="1"/>
            </p:cNvSpPr>
            <p:nvPr/>
          </p:nvSpPr>
          <p:spPr bwMode="auto">
            <a:xfrm>
              <a:off x="1632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1" name="Rectangle 18"/>
            <p:cNvSpPr>
              <a:spLocks noChangeArrowheads="1"/>
            </p:cNvSpPr>
            <p:nvPr/>
          </p:nvSpPr>
          <p:spPr bwMode="auto">
            <a:xfrm>
              <a:off x="1824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2" name="Rectangle 19"/>
            <p:cNvSpPr>
              <a:spLocks noChangeArrowheads="1"/>
            </p:cNvSpPr>
            <p:nvPr/>
          </p:nvSpPr>
          <p:spPr bwMode="auto">
            <a:xfrm>
              <a:off x="2016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" name="Rectangle 20"/>
            <p:cNvSpPr>
              <a:spLocks noChangeArrowheads="1"/>
            </p:cNvSpPr>
            <p:nvPr/>
          </p:nvSpPr>
          <p:spPr bwMode="auto">
            <a:xfrm>
              <a:off x="1248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" name="Rectangle 21"/>
            <p:cNvSpPr>
              <a:spLocks noChangeArrowheads="1"/>
            </p:cNvSpPr>
            <p:nvPr/>
          </p:nvSpPr>
          <p:spPr bwMode="auto">
            <a:xfrm>
              <a:off x="1440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5" name="Rectangle 22"/>
            <p:cNvSpPr>
              <a:spLocks noChangeArrowheads="1"/>
            </p:cNvSpPr>
            <p:nvPr/>
          </p:nvSpPr>
          <p:spPr bwMode="auto">
            <a:xfrm>
              <a:off x="1632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6" name="Rectangle 23"/>
            <p:cNvSpPr>
              <a:spLocks noChangeArrowheads="1"/>
            </p:cNvSpPr>
            <p:nvPr/>
          </p:nvSpPr>
          <p:spPr bwMode="auto">
            <a:xfrm>
              <a:off x="1824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7" name="Rectangle 24"/>
            <p:cNvSpPr>
              <a:spLocks noChangeArrowheads="1"/>
            </p:cNvSpPr>
            <p:nvPr/>
          </p:nvSpPr>
          <p:spPr bwMode="auto">
            <a:xfrm>
              <a:off x="2016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8" name="Rectangle 25"/>
            <p:cNvSpPr>
              <a:spLocks noChangeArrowheads="1"/>
            </p:cNvSpPr>
            <p:nvPr/>
          </p:nvSpPr>
          <p:spPr bwMode="auto">
            <a:xfrm>
              <a:off x="1248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9" name="Rectangle 26"/>
            <p:cNvSpPr>
              <a:spLocks noChangeArrowheads="1"/>
            </p:cNvSpPr>
            <p:nvPr/>
          </p:nvSpPr>
          <p:spPr bwMode="auto">
            <a:xfrm>
              <a:off x="1440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0" name="Rectangle 27"/>
            <p:cNvSpPr>
              <a:spLocks noChangeArrowheads="1"/>
            </p:cNvSpPr>
            <p:nvPr/>
          </p:nvSpPr>
          <p:spPr bwMode="auto">
            <a:xfrm>
              <a:off x="1632" y="283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" name="Rectangle 28"/>
            <p:cNvSpPr>
              <a:spLocks noChangeArrowheads="1"/>
            </p:cNvSpPr>
            <p:nvPr/>
          </p:nvSpPr>
          <p:spPr bwMode="auto">
            <a:xfrm>
              <a:off x="1824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2" name="Rectangle 29"/>
            <p:cNvSpPr>
              <a:spLocks noChangeArrowheads="1"/>
            </p:cNvSpPr>
            <p:nvPr/>
          </p:nvSpPr>
          <p:spPr bwMode="auto">
            <a:xfrm>
              <a:off x="2016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3" name="Rectangle 30"/>
            <p:cNvSpPr>
              <a:spLocks noChangeArrowheads="1"/>
            </p:cNvSpPr>
            <p:nvPr/>
          </p:nvSpPr>
          <p:spPr bwMode="auto">
            <a:xfrm>
              <a:off x="1248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4" name="Rectangle 31"/>
            <p:cNvSpPr>
              <a:spLocks noChangeArrowheads="1"/>
            </p:cNvSpPr>
            <p:nvPr/>
          </p:nvSpPr>
          <p:spPr bwMode="auto">
            <a:xfrm>
              <a:off x="1440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5" name="Rectangle 32"/>
            <p:cNvSpPr>
              <a:spLocks noChangeArrowheads="1"/>
            </p:cNvSpPr>
            <p:nvPr/>
          </p:nvSpPr>
          <p:spPr bwMode="auto">
            <a:xfrm>
              <a:off x="1632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6" name="Rectangle 33"/>
            <p:cNvSpPr>
              <a:spLocks noChangeArrowheads="1"/>
            </p:cNvSpPr>
            <p:nvPr/>
          </p:nvSpPr>
          <p:spPr bwMode="auto">
            <a:xfrm>
              <a:off x="1824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7" name="Rectangle 34"/>
            <p:cNvSpPr>
              <a:spLocks noChangeArrowheads="1"/>
            </p:cNvSpPr>
            <p:nvPr/>
          </p:nvSpPr>
          <p:spPr bwMode="auto">
            <a:xfrm>
              <a:off x="2016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38" name="Group 36"/>
          <p:cNvGrpSpPr>
            <a:grpSpLocks/>
          </p:cNvGrpSpPr>
          <p:nvPr/>
        </p:nvGrpSpPr>
        <p:grpSpPr bwMode="auto">
          <a:xfrm>
            <a:off x="1907704" y="1545518"/>
            <a:ext cx="1905000" cy="2286000"/>
            <a:chOff x="1248" y="2064"/>
            <a:chExt cx="960" cy="1152"/>
          </a:xfrm>
        </p:grpSpPr>
        <p:sp>
          <p:nvSpPr>
            <p:cNvPr id="139" name="Rectangle 37"/>
            <p:cNvSpPr>
              <a:spLocks noChangeArrowheads="1"/>
            </p:cNvSpPr>
            <p:nvPr/>
          </p:nvSpPr>
          <p:spPr bwMode="auto">
            <a:xfrm>
              <a:off x="1248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0" name="Rectangle 38"/>
            <p:cNvSpPr>
              <a:spLocks noChangeArrowheads="1"/>
            </p:cNvSpPr>
            <p:nvPr/>
          </p:nvSpPr>
          <p:spPr bwMode="auto">
            <a:xfrm>
              <a:off x="1440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1" name="Rectangle 39"/>
            <p:cNvSpPr>
              <a:spLocks noChangeArrowheads="1"/>
            </p:cNvSpPr>
            <p:nvPr/>
          </p:nvSpPr>
          <p:spPr bwMode="auto">
            <a:xfrm>
              <a:off x="1632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2" name="Rectangle 40"/>
            <p:cNvSpPr>
              <a:spLocks noChangeArrowheads="1"/>
            </p:cNvSpPr>
            <p:nvPr/>
          </p:nvSpPr>
          <p:spPr bwMode="auto">
            <a:xfrm>
              <a:off x="1824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3" name="Rectangle 41"/>
            <p:cNvSpPr>
              <a:spLocks noChangeArrowheads="1"/>
            </p:cNvSpPr>
            <p:nvPr/>
          </p:nvSpPr>
          <p:spPr bwMode="auto">
            <a:xfrm>
              <a:off x="2016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4" name="Rectangle 42"/>
            <p:cNvSpPr>
              <a:spLocks noChangeArrowheads="1"/>
            </p:cNvSpPr>
            <p:nvPr/>
          </p:nvSpPr>
          <p:spPr bwMode="auto">
            <a:xfrm>
              <a:off x="1248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5" name="Rectangle 43"/>
            <p:cNvSpPr>
              <a:spLocks noChangeArrowheads="1"/>
            </p:cNvSpPr>
            <p:nvPr/>
          </p:nvSpPr>
          <p:spPr bwMode="auto">
            <a:xfrm>
              <a:off x="1440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6" name="Rectangle 44"/>
            <p:cNvSpPr>
              <a:spLocks noChangeArrowheads="1"/>
            </p:cNvSpPr>
            <p:nvPr/>
          </p:nvSpPr>
          <p:spPr bwMode="auto">
            <a:xfrm>
              <a:off x="1632" y="225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7" name="Rectangle 45"/>
            <p:cNvSpPr>
              <a:spLocks noChangeArrowheads="1"/>
            </p:cNvSpPr>
            <p:nvPr/>
          </p:nvSpPr>
          <p:spPr bwMode="auto">
            <a:xfrm>
              <a:off x="1824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8" name="Rectangle 46"/>
            <p:cNvSpPr>
              <a:spLocks noChangeArrowheads="1"/>
            </p:cNvSpPr>
            <p:nvPr/>
          </p:nvSpPr>
          <p:spPr bwMode="auto">
            <a:xfrm>
              <a:off x="2016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49" name="Rectangle 47"/>
            <p:cNvSpPr>
              <a:spLocks noChangeArrowheads="1"/>
            </p:cNvSpPr>
            <p:nvPr/>
          </p:nvSpPr>
          <p:spPr bwMode="auto">
            <a:xfrm>
              <a:off x="1248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0" name="Rectangle 48"/>
            <p:cNvSpPr>
              <a:spLocks noChangeArrowheads="1"/>
            </p:cNvSpPr>
            <p:nvPr/>
          </p:nvSpPr>
          <p:spPr bwMode="auto">
            <a:xfrm>
              <a:off x="1440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1" name="Rectangle 49"/>
            <p:cNvSpPr>
              <a:spLocks noChangeArrowheads="1"/>
            </p:cNvSpPr>
            <p:nvPr/>
          </p:nvSpPr>
          <p:spPr bwMode="auto">
            <a:xfrm>
              <a:off x="1632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2" name="Rectangle 50"/>
            <p:cNvSpPr>
              <a:spLocks noChangeArrowheads="1"/>
            </p:cNvSpPr>
            <p:nvPr/>
          </p:nvSpPr>
          <p:spPr bwMode="auto">
            <a:xfrm>
              <a:off x="1824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" name="Rectangle 51"/>
            <p:cNvSpPr>
              <a:spLocks noChangeArrowheads="1"/>
            </p:cNvSpPr>
            <p:nvPr/>
          </p:nvSpPr>
          <p:spPr bwMode="auto">
            <a:xfrm>
              <a:off x="2016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" name="Rectangle 52"/>
            <p:cNvSpPr>
              <a:spLocks noChangeArrowheads="1"/>
            </p:cNvSpPr>
            <p:nvPr/>
          </p:nvSpPr>
          <p:spPr bwMode="auto">
            <a:xfrm>
              <a:off x="1248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5" name="Rectangle 53"/>
            <p:cNvSpPr>
              <a:spLocks noChangeArrowheads="1"/>
            </p:cNvSpPr>
            <p:nvPr/>
          </p:nvSpPr>
          <p:spPr bwMode="auto">
            <a:xfrm>
              <a:off x="1440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6" name="Rectangle 54"/>
            <p:cNvSpPr>
              <a:spLocks noChangeArrowheads="1"/>
            </p:cNvSpPr>
            <p:nvPr/>
          </p:nvSpPr>
          <p:spPr bwMode="auto">
            <a:xfrm>
              <a:off x="1632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7" name="Rectangle 55"/>
            <p:cNvSpPr>
              <a:spLocks noChangeArrowheads="1"/>
            </p:cNvSpPr>
            <p:nvPr/>
          </p:nvSpPr>
          <p:spPr bwMode="auto">
            <a:xfrm>
              <a:off x="1824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8" name="Rectangle 56"/>
            <p:cNvSpPr>
              <a:spLocks noChangeArrowheads="1"/>
            </p:cNvSpPr>
            <p:nvPr/>
          </p:nvSpPr>
          <p:spPr bwMode="auto">
            <a:xfrm>
              <a:off x="2016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9" name="Rectangle 57"/>
            <p:cNvSpPr>
              <a:spLocks noChangeArrowheads="1"/>
            </p:cNvSpPr>
            <p:nvPr/>
          </p:nvSpPr>
          <p:spPr bwMode="auto">
            <a:xfrm>
              <a:off x="1248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0" name="Rectangle 58"/>
            <p:cNvSpPr>
              <a:spLocks noChangeArrowheads="1"/>
            </p:cNvSpPr>
            <p:nvPr/>
          </p:nvSpPr>
          <p:spPr bwMode="auto">
            <a:xfrm>
              <a:off x="1440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1" name="Rectangle 59"/>
            <p:cNvSpPr>
              <a:spLocks noChangeArrowheads="1"/>
            </p:cNvSpPr>
            <p:nvPr/>
          </p:nvSpPr>
          <p:spPr bwMode="auto">
            <a:xfrm>
              <a:off x="1632" y="283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2" name="Rectangle 60"/>
            <p:cNvSpPr>
              <a:spLocks noChangeArrowheads="1"/>
            </p:cNvSpPr>
            <p:nvPr/>
          </p:nvSpPr>
          <p:spPr bwMode="auto">
            <a:xfrm>
              <a:off x="1824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3" name="Rectangle 61"/>
            <p:cNvSpPr>
              <a:spLocks noChangeArrowheads="1"/>
            </p:cNvSpPr>
            <p:nvPr/>
          </p:nvSpPr>
          <p:spPr bwMode="auto">
            <a:xfrm>
              <a:off x="2016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4" name="Rectangle 62"/>
            <p:cNvSpPr>
              <a:spLocks noChangeArrowheads="1"/>
            </p:cNvSpPr>
            <p:nvPr/>
          </p:nvSpPr>
          <p:spPr bwMode="auto">
            <a:xfrm>
              <a:off x="1248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5" name="Rectangle 63"/>
            <p:cNvSpPr>
              <a:spLocks noChangeArrowheads="1"/>
            </p:cNvSpPr>
            <p:nvPr/>
          </p:nvSpPr>
          <p:spPr bwMode="auto">
            <a:xfrm>
              <a:off x="1440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6" name="Rectangle 64"/>
            <p:cNvSpPr>
              <a:spLocks noChangeArrowheads="1"/>
            </p:cNvSpPr>
            <p:nvPr/>
          </p:nvSpPr>
          <p:spPr bwMode="auto">
            <a:xfrm>
              <a:off x="1632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7" name="Rectangle 65"/>
            <p:cNvSpPr>
              <a:spLocks noChangeArrowheads="1"/>
            </p:cNvSpPr>
            <p:nvPr/>
          </p:nvSpPr>
          <p:spPr bwMode="auto">
            <a:xfrm>
              <a:off x="1824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68" name="Rectangle 66"/>
            <p:cNvSpPr>
              <a:spLocks noChangeArrowheads="1"/>
            </p:cNvSpPr>
            <p:nvPr/>
          </p:nvSpPr>
          <p:spPr bwMode="auto">
            <a:xfrm>
              <a:off x="2016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169" name="Group 249"/>
          <p:cNvGrpSpPr>
            <a:grpSpLocks/>
          </p:cNvGrpSpPr>
          <p:nvPr/>
        </p:nvGrpSpPr>
        <p:grpSpPr bwMode="auto">
          <a:xfrm>
            <a:off x="5811367" y="2078918"/>
            <a:ext cx="838200" cy="1219200"/>
            <a:chOff x="1584" y="2116"/>
            <a:chExt cx="528" cy="768"/>
          </a:xfrm>
        </p:grpSpPr>
        <p:sp>
          <p:nvSpPr>
            <p:cNvPr id="170" name="Oval 74"/>
            <p:cNvSpPr>
              <a:spLocks noChangeArrowheads="1"/>
            </p:cNvSpPr>
            <p:nvPr/>
          </p:nvSpPr>
          <p:spPr bwMode="auto">
            <a:xfrm>
              <a:off x="1824" y="211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1" name="Oval 78"/>
            <p:cNvSpPr>
              <a:spLocks noChangeArrowheads="1"/>
            </p:cNvSpPr>
            <p:nvPr/>
          </p:nvSpPr>
          <p:spPr bwMode="auto">
            <a:xfrm>
              <a:off x="158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2" name="Oval 80"/>
            <p:cNvSpPr>
              <a:spLocks noChangeArrowheads="1"/>
            </p:cNvSpPr>
            <p:nvPr/>
          </p:nvSpPr>
          <p:spPr bwMode="auto">
            <a:xfrm>
              <a:off x="206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3" name="Oval 83"/>
            <p:cNvSpPr>
              <a:spLocks noChangeArrowheads="1"/>
            </p:cNvSpPr>
            <p:nvPr/>
          </p:nvSpPr>
          <p:spPr bwMode="auto">
            <a:xfrm>
              <a:off x="158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" name="Oval 85"/>
            <p:cNvSpPr>
              <a:spLocks noChangeArrowheads="1"/>
            </p:cNvSpPr>
            <p:nvPr/>
          </p:nvSpPr>
          <p:spPr bwMode="auto">
            <a:xfrm>
              <a:off x="206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5" name="Oval 89"/>
            <p:cNvSpPr>
              <a:spLocks noChangeArrowheads="1"/>
            </p:cNvSpPr>
            <p:nvPr/>
          </p:nvSpPr>
          <p:spPr bwMode="auto">
            <a:xfrm>
              <a:off x="1824" y="283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6" name="Line 98"/>
            <p:cNvSpPr>
              <a:spLocks noChangeShapeType="1"/>
            </p:cNvSpPr>
            <p:nvPr/>
          </p:nvSpPr>
          <p:spPr bwMode="auto">
            <a:xfrm>
              <a:off x="1605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Line 99"/>
            <p:cNvSpPr>
              <a:spLocks noChangeShapeType="1"/>
            </p:cNvSpPr>
            <p:nvPr/>
          </p:nvSpPr>
          <p:spPr bwMode="auto">
            <a:xfrm>
              <a:off x="2088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250"/>
          <p:cNvGrpSpPr>
            <a:grpSpLocks/>
          </p:cNvGrpSpPr>
          <p:nvPr/>
        </p:nvGrpSpPr>
        <p:grpSpPr bwMode="auto">
          <a:xfrm>
            <a:off x="5430367" y="1697918"/>
            <a:ext cx="1600200" cy="1981200"/>
            <a:chOff x="1344" y="1876"/>
            <a:chExt cx="1008" cy="1248"/>
          </a:xfrm>
        </p:grpSpPr>
        <p:sp>
          <p:nvSpPr>
            <p:cNvPr id="179" name="Oval 67"/>
            <p:cNvSpPr>
              <a:spLocks noChangeArrowheads="1"/>
            </p:cNvSpPr>
            <p:nvPr/>
          </p:nvSpPr>
          <p:spPr bwMode="auto">
            <a:xfrm>
              <a:off x="134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0" name="Oval 68"/>
            <p:cNvSpPr>
              <a:spLocks noChangeArrowheads="1"/>
            </p:cNvSpPr>
            <p:nvPr/>
          </p:nvSpPr>
          <p:spPr bwMode="auto">
            <a:xfrm>
              <a:off x="158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1" name="Oval 69"/>
            <p:cNvSpPr>
              <a:spLocks noChangeArrowheads="1"/>
            </p:cNvSpPr>
            <p:nvPr/>
          </p:nvSpPr>
          <p:spPr bwMode="auto">
            <a:xfrm>
              <a:off x="182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2" name="Oval 70"/>
            <p:cNvSpPr>
              <a:spLocks noChangeArrowheads="1"/>
            </p:cNvSpPr>
            <p:nvPr/>
          </p:nvSpPr>
          <p:spPr bwMode="auto">
            <a:xfrm>
              <a:off x="206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3" name="Oval 71"/>
            <p:cNvSpPr>
              <a:spLocks noChangeArrowheads="1"/>
            </p:cNvSpPr>
            <p:nvPr/>
          </p:nvSpPr>
          <p:spPr bwMode="auto">
            <a:xfrm>
              <a:off x="230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" name="Oval 72"/>
            <p:cNvSpPr>
              <a:spLocks noChangeArrowheads="1"/>
            </p:cNvSpPr>
            <p:nvPr/>
          </p:nvSpPr>
          <p:spPr bwMode="auto">
            <a:xfrm>
              <a:off x="134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5" name="Oval 73"/>
            <p:cNvSpPr>
              <a:spLocks noChangeArrowheads="1"/>
            </p:cNvSpPr>
            <p:nvPr/>
          </p:nvSpPr>
          <p:spPr bwMode="auto">
            <a:xfrm>
              <a:off x="158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6" name="Oval 75"/>
            <p:cNvSpPr>
              <a:spLocks noChangeArrowheads="1"/>
            </p:cNvSpPr>
            <p:nvPr/>
          </p:nvSpPr>
          <p:spPr bwMode="auto">
            <a:xfrm>
              <a:off x="206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7" name="Oval 76"/>
            <p:cNvSpPr>
              <a:spLocks noChangeArrowheads="1"/>
            </p:cNvSpPr>
            <p:nvPr/>
          </p:nvSpPr>
          <p:spPr bwMode="auto">
            <a:xfrm>
              <a:off x="230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8" name="Oval 77"/>
            <p:cNvSpPr>
              <a:spLocks noChangeArrowheads="1"/>
            </p:cNvSpPr>
            <p:nvPr/>
          </p:nvSpPr>
          <p:spPr bwMode="auto">
            <a:xfrm>
              <a:off x="134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9" name="Oval 79"/>
            <p:cNvSpPr>
              <a:spLocks noChangeArrowheads="1"/>
            </p:cNvSpPr>
            <p:nvPr/>
          </p:nvSpPr>
          <p:spPr bwMode="auto">
            <a:xfrm>
              <a:off x="182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0" name="Oval 81"/>
            <p:cNvSpPr>
              <a:spLocks noChangeArrowheads="1"/>
            </p:cNvSpPr>
            <p:nvPr/>
          </p:nvSpPr>
          <p:spPr bwMode="auto">
            <a:xfrm>
              <a:off x="230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1" name="Oval 82"/>
            <p:cNvSpPr>
              <a:spLocks noChangeArrowheads="1"/>
            </p:cNvSpPr>
            <p:nvPr/>
          </p:nvSpPr>
          <p:spPr bwMode="auto">
            <a:xfrm>
              <a:off x="134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2" name="Oval 84"/>
            <p:cNvSpPr>
              <a:spLocks noChangeArrowheads="1"/>
            </p:cNvSpPr>
            <p:nvPr/>
          </p:nvSpPr>
          <p:spPr bwMode="auto">
            <a:xfrm>
              <a:off x="182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3" name="Oval 86"/>
            <p:cNvSpPr>
              <a:spLocks noChangeArrowheads="1"/>
            </p:cNvSpPr>
            <p:nvPr/>
          </p:nvSpPr>
          <p:spPr bwMode="auto">
            <a:xfrm>
              <a:off x="230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" name="Oval 87"/>
            <p:cNvSpPr>
              <a:spLocks noChangeArrowheads="1"/>
            </p:cNvSpPr>
            <p:nvPr/>
          </p:nvSpPr>
          <p:spPr bwMode="auto">
            <a:xfrm>
              <a:off x="134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5" name="Oval 88"/>
            <p:cNvSpPr>
              <a:spLocks noChangeArrowheads="1"/>
            </p:cNvSpPr>
            <p:nvPr/>
          </p:nvSpPr>
          <p:spPr bwMode="auto">
            <a:xfrm>
              <a:off x="158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6" name="Oval 90"/>
            <p:cNvSpPr>
              <a:spLocks noChangeArrowheads="1"/>
            </p:cNvSpPr>
            <p:nvPr/>
          </p:nvSpPr>
          <p:spPr bwMode="auto">
            <a:xfrm>
              <a:off x="206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7" name="Oval 91"/>
            <p:cNvSpPr>
              <a:spLocks noChangeArrowheads="1"/>
            </p:cNvSpPr>
            <p:nvPr/>
          </p:nvSpPr>
          <p:spPr bwMode="auto">
            <a:xfrm>
              <a:off x="230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8" name="Oval 92"/>
            <p:cNvSpPr>
              <a:spLocks noChangeArrowheads="1"/>
            </p:cNvSpPr>
            <p:nvPr/>
          </p:nvSpPr>
          <p:spPr bwMode="auto">
            <a:xfrm>
              <a:off x="134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9" name="Oval 93"/>
            <p:cNvSpPr>
              <a:spLocks noChangeArrowheads="1"/>
            </p:cNvSpPr>
            <p:nvPr/>
          </p:nvSpPr>
          <p:spPr bwMode="auto">
            <a:xfrm>
              <a:off x="158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0" name="Oval 94"/>
            <p:cNvSpPr>
              <a:spLocks noChangeArrowheads="1"/>
            </p:cNvSpPr>
            <p:nvPr/>
          </p:nvSpPr>
          <p:spPr bwMode="auto">
            <a:xfrm>
              <a:off x="182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1" name="Oval 95"/>
            <p:cNvSpPr>
              <a:spLocks noChangeArrowheads="1"/>
            </p:cNvSpPr>
            <p:nvPr/>
          </p:nvSpPr>
          <p:spPr bwMode="auto">
            <a:xfrm>
              <a:off x="206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2" name="Oval 96"/>
            <p:cNvSpPr>
              <a:spLocks noChangeArrowheads="1"/>
            </p:cNvSpPr>
            <p:nvPr/>
          </p:nvSpPr>
          <p:spPr bwMode="auto">
            <a:xfrm>
              <a:off x="230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3" name="Line 100"/>
            <p:cNvSpPr>
              <a:spLocks noChangeShapeType="1"/>
            </p:cNvSpPr>
            <p:nvPr/>
          </p:nvSpPr>
          <p:spPr bwMode="auto">
            <a:xfrm>
              <a:off x="1851" y="2407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Line 101"/>
            <p:cNvSpPr>
              <a:spLocks noChangeShapeType="1"/>
            </p:cNvSpPr>
            <p:nvPr/>
          </p:nvSpPr>
          <p:spPr bwMode="auto">
            <a:xfrm>
              <a:off x="136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Line 102"/>
            <p:cNvSpPr>
              <a:spLocks noChangeShapeType="1"/>
            </p:cNvSpPr>
            <p:nvPr/>
          </p:nvSpPr>
          <p:spPr bwMode="auto">
            <a:xfrm>
              <a:off x="160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Line 104"/>
            <p:cNvSpPr>
              <a:spLocks noChangeShapeType="1"/>
            </p:cNvSpPr>
            <p:nvPr/>
          </p:nvSpPr>
          <p:spPr bwMode="auto">
            <a:xfrm>
              <a:off x="208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Line 105"/>
            <p:cNvSpPr>
              <a:spLocks noChangeShapeType="1"/>
            </p:cNvSpPr>
            <p:nvPr/>
          </p:nvSpPr>
          <p:spPr bwMode="auto">
            <a:xfrm>
              <a:off x="232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Line 106"/>
            <p:cNvSpPr>
              <a:spLocks noChangeShapeType="1"/>
            </p:cNvSpPr>
            <p:nvPr/>
          </p:nvSpPr>
          <p:spPr bwMode="auto">
            <a:xfrm>
              <a:off x="2325" y="2165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Line 139"/>
            <p:cNvSpPr>
              <a:spLocks noChangeShapeType="1"/>
            </p:cNvSpPr>
            <p:nvPr/>
          </p:nvSpPr>
          <p:spPr bwMode="auto">
            <a:xfrm>
              <a:off x="2325" y="24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140"/>
            <p:cNvSpPr>
              <a:spLocks noChangeShapeType="1"/>
            </p:cNvSpPr>
            <p:nvPr/>
          </p:nvSpPr>
          <p:spPr bwMode="auto">
            <a:xfrm>
              <a:off x="2325" y="264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141"/>
            <p:cNvSpPr>
              <a:spLocks noChangeShapeType="1"/>
            </p:cNvSpPr>
            <p:nvPr/>
          </p:nvSpPr>
          <p:spPr bwMode="auto">
            <a:xfrm>
              <a:off x="232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142"/>
            <p:cNvSpPr>
              <a:spLocks noChangeShapeType="1"/>
            </p:cNvSpPr>
            <p:nvPr/>
          </p:nvSpPr>
          <p:spPr bwMode="auto">
            <a:xfrm>
              <a:off x="208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143"/>
            <p:cNvSpPr>
              <a:spLocks noChangeShapeType="1"/>
            </p:cNvSpPr>
            <p:nvPr/>
          </p:nvSpPr>
          <p:spPr bwMode="auto">
            <a:xfrm>
              <a:off x="160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Line 144"/>
            <p:cNvSpPr>
              <a:spLocks noChangeShapeType="1"/>
            </p:cNvSpPr>
            <p:nvPr/>
          </p:nvSpPr>
          <p:spPr bwMode="auto">
            <a:xfrm>
              <a:off x="136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Line 145"/>
            <p:cNvSpPr>
              <a:spLocks noChangeShapeType="1"/>
            </p:cNvSpPr>
            <p:nvPr/>
          </p:nvSpPr>
          <p:spPr bwMode="auto">
            <a:xfrm>
              <a:off x="1363" y="2643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Line 146"/>
            <p:cNvSpPr>
              <a:spLocks noChangeShapeType="1"/>
            </p:cNvSpPr>
            <p:nvPr/>
          </p:nvSpPr>
          <p:spPr bwMode="auto">
            <a:xfrm>
              <a:off x="1363" y="241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Line 147"/>
            <p:cNvSpPr>
              <a:spLocks noChangeShapeType="1"/>
            </p:cNvSpPr>
            <p:nvPr/>
          </p:nvSpPr>
          <p:spPr bwMode="auto">
            <a:xfrm>
              <a:off x="1363" y="217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Line 148"/>
            <p:cNvSpPr>
              <a:spLocks noChangeShapeType="1"/>
            </p:cNvSpPr>
            <p:nvPr/>
          </p:nvSpPr>
          <p:spPr bwMode="auto">
            <a:xfrm rot="5400000">
              <a:off x="148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149"/>
            <p:cNvSpPr>
              <a:spLocks noChangeShapeType="1"/>
            </p:cNvSpPr>
            <p:nvPr/>
          </p:nvSpPr>
          <p:spPr bwMode="auto">
            <a:xfrm rot="5400000">
              <a:off x="148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150"/>
            <p:cNvSpPr>
              <a:spLocks noChangeShapeType="1"/>
            </p:cNvSpPr>
            <p:nvPr/>
          </p:nvSpPr>
          <p:spPr bwMode="auto">
            <a:xfrm rot="5400000">
              <a:off x="148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151"/>
            <p:cNvSpPr>
              <a:spLocks noChangeShapeType="1"/>
            </p:cNvSpPr>
            <p:nvPr/>
          </p:nvSpPr>
          <p:spPr bwMode="auto">
            <a:xfrm rot="5400000">
              <a:off x="148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Line 152"/>
            <p:cNvSpPr>
              <a:spLocks noChangeShapeType="1"/>
            </p:cNvSpPr>
            <p:nvPr/>
          </p:nvSpPr>
          <p:spPr bwMode="auto">
            <a:xfrm rot="5400000">
              <a:off x="1725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Line 153"/>
            <p:cNvSpPr>
              <a:spLocks noChangeShapeType="1"/>
            </p:cNvSpPr>
            <p:nvPr/>
          </p:nvSpPr>
          <p:spPr bwMode="auto">
            <a:xfrm rot="5400000">
              <a:off x="1962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Line 154"/>
            <p:cNvSpPr>
              <a:spLocks noChangeShapeType="1"/>
            </p:cNvSpPr>
            <p:nvPr/>
          </p:nvSpPr>
          <p:spPr bwMode="auto">
            <a:xfrm rot="5400000">
              <a:off x="220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Line 155"/>
            <p:cNvSpPr>
              <a:spLocks noChangeShapeType="1"/>
            </p:cNvSpPr>
            <p:nvPr/>
          </p:nvSpPr>
          <p:spPr bwMode="auto">
            <a:xfrm rot="5400000">
              <a:off x="220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Line 156"/>
            <p:cNvSpPr>
              <a:spLocks noChangeShapeType="1"/>
            </p:cNvSpPr>
            <p:nvPr/>
          </p:nvSpPr>
          <p:spPr bwMode="auto">
            <a:xfrm rot="5400000">
              <a:off x="220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Line 157"/>
            <p:cNvSpPr>
              <a:spLocks noChangeShapeType="1"/>
            </p:cNvSpPr>
            <p:nvPr/>
          </p:nvSpPr>
          <p:spPr bwMode="auto">
            <a:xfrm rot="5400000">
              <a:off x="220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Line 158"/>
            <p:cNvSpPr>
              <a:spLocks noChangeShapeType="1"/>
            </p:cNvSpPr>
            <p:nvPr/>
          </p:nvSpPr>
          <p:spPr bwMode="auto">
            <a:xfrm rot="5400000">
              <a:off x="1967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Line 159"/>
            <p:cNvSpPr>
              <a:spLocks noChangeShapeType="1"/>
            </p:cNvSpPr>
            <p:nvPr/>
          </p:nvSpPr>
          <p:spPr bwMode="auto">
            <a:xfrm rot="5400000">
              <a:off x="1725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0" name="Group 251"/>
          <p:cNvGrpSpPr>
            <a:grpSpLocks/>
          </p:cNvGrpSpPr>
          <p:nvPr/>
        </p:nvGrpSpPr>
        <p:grpSpPr bwMode="auto">
          <a:xfrm>
            <a:off x="2444279" y="2078918"/>
            <a:ext cx="838200" cy="1219200"/>
            <a:chOff x="3554" y="2116"/>
            <a:chExt cx="528" cy="768"/>
          </a:xfrm>
        </p:grpSpPr>
        <p:sp>
          <p:nvSpPr>
            <p:cNvPr id="231" name="Oval 167"/>
            <p:cNvSpPr>
              <a:spLocks noChangeArrowheads="1"/>
            </p:cNvSpPr>
            <p:nvPr/>
          </p:nvSpPr>
          <p:spPr bwMode="auto">
            <a:xfrm>
              <a:off x="3794" y="211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2" name="Oval 171"/>
            <p:cNvSpPr>
              <a:spLocks noChangeArrowheads="1"/>
            </p:cNvSpPr>
            <p:nvPr/>
          </p:nvSpPr>
          <p:spPr bwMode="auto">
            <a:xfrm>
              <a:off x="355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3" name="Oval 173"/>
            <p:cNvSpPr>
              <a:spLocks noChangeArrowheads="1"/>
            </p:cNvSpPr>
            <p:nvPr/>
          </p:nvSpPr>
          <p:spPr bwMode="auto">
            <a:xfrm>
              <a:off x="403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4" name="Oval 176"/>
            <p:cNvSpPr>
              <a:spLocks noChangeArrowheads="1"/>
            </p:cNvSpPr>
            <p:nvPr/>
          </p:nvSpPr>
          <p:spPr bwMode="auto">
            <a:xfrm>
              <a:off x="355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5" name="Oval 178"/>
            <p:cNvSpPr>
              <a:spLocks noChangeArrowheads="1"/>
            </p:cNvSpPr>
            <p:nvPr/>
          </p:nvSpPr>
          <p:spPr bwMode="auto">
            <a:xfrm>
              <a:off x="403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6" name="Oval 182"/>
            <p:cNvSpPr>
              <a:spLocks noChangeArrowheads="1"/>
            </p:cNvSpPr>
            <p:nvPr/>
          </p:nvSpPr>
          <p:spPr bwMode="auto">
            <a:xfrm>
              <a:off x="3794" y="283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37" name="Line 190"/>
            <p:cNvSpPr>
              <a:spLocks noChangeShapeType="1"/>
            </p:cNvSpPr>
            <p:nvPr/>
          </p:nvSpPr>
          <p:spPr bwMode="auto">
            <a:xfrm>
              <a:off x="3575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191"/>
            <p:cNvSpPr>
              <a:spLocks noChangeShapeType="1"/>
            </p:cNvSpPr>
            <p:nvPr/>
          </p:nvSpPr>
          <p:spPr bwMode="auto">
            <a:xfrm>
              <a:off x="4058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233"/>
            <p:cNvSpPr>
              <a:spLocks noChangeShapeType="1"/>
            </p:cNvSpPr>
            <p:nvPr/>
          </p:nvSpPr>
          <p:spPr bwMode="auto">
            <a:xfrm flipH="1">
              <a:off x="3589" y="2160"/>
              <a:ext cx="206" cy="2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34"/>
            <p:cNvSpPr>
              <a:spLocks noChangeShapeType="1"/>
            </p:cNvSpPr>
            <p:nvPr/>
          </p:nvSpPr>
          <p:spPr bwMode="auto">
            <a:xfrm>
              <a:off x="3590" y="2639"/>
              <a:ext cx="211" cy="2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Line 235"/>
            <p:cNvSpPr>
              <a:spLocks noChangeShapeType="1"/>
            </p:cNvSpPr>
            <p:nvPr/>
          </p:nvSpPr>
          <p:spPr bwMode="auto">
            <a:xfrm>
              <a:off x="3842" y="2155"/>
              <a:ext cx="211" cy="2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Line 236"/>
            <p:cNvSpPr>
              <a:spLocks noChangeShapeType="1"/>
            </p:cNvSpPr>
            <p:nvPr/>
          </p:nvSpPr>
          <p:spPr bwMode="auto">
            <a:xfrm flipH="1">
              <a:off x="3830" y="2643"/>
              <a:ext cx="206" cy="2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3" name="Group 252"/>
          <p:cNvGrpSpPr>
            <a:grpSpLocks/>
          </p:cNvGrpSpPr>
          <p:nvPr/>
        </p:nvGrpSpPr>
        <p:grpSpPr bwMode="auto">
          <a:xfrm>
            <a:off x="2063279" y="1697918"/>
            <a:ext cx="1600200" cy="1981200"/>
            <a:chOff x="3314" y="1876"/>
            <a:chExt cx="1008" cy="1248"/>
          </a:xfrm>
        </p:grpSpPr>
        <p:sp>
          <p:nvSpPr>
            <p:cNvPr id="244" name="Oval 160"/>
            <p:cNvSpPr>
              <a:spLocks noChangeArrowheads="1"/>
            </p:cNvSpPr>
            <p:nvPr/>
          </p:nvSpPr>
          <p:spPr bwMode="auto">
            <a:xfrm>
              <a:off x="331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5" name="Oval 161"/>
            <p:cNvSpPr>
              <a:spLocks noChangeArrowheads="1"/>
            </p:cNvSpPr>
            <p:nvPr/>
          </p:nvSpPr>
          <p:spPr bwMode="auto">
            <a:xfrm>
              <a:off x="355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" name="Oval 162"/>
            <p:cNvSpPr>
              <a:spLocks noChangeArrowheads="1"/>
            </p:cNvSpPr>
            <p:nvPr/>
          </p:nvSpPr>
          <p:spPr bwMode="auto">
            <a:xfrm>
              <a:off x="379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7" name="Oval 163"/>
            <p:cNvSpPr>
              <a:spLocks noChangeArrowheads="1"/>
            </p:cNvSpPr>
            <p:nvPr/>
          </p:nvSpPr>
          <p:spPr bwMode="auto">
            <a:xfrm>
              <a:off x="403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8" name="Oval 164"/>
            <p:cNvSpPr>
              <a:spLocks noChangeArrowheads="1"/>
            </p:cNvSpPr>
            <p:nvPr/>
          </p:nvSpPr>
          <p:spPr bwMode="auto">
            <a:xfrm>
              <a:off x="427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9" name="Oval 165"/>
            <p:cNvSpPr>
              <a:spLocks noChangeArrowheads="1"/>
            </p:cNvSpPr>
            <p:nvPr/>
          </p:nvSpPr>
          <p:spPr bwMode="auto">
            <a:xfrm>
              <a:off x="331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0" name="Oval 166"/>
            <p:cNvSpPr>
              <a:spLocks noChangeArrowheads="1"/>
            </p:cNvSpPr>
            <p:nvPr/>
          </p:nvSpPr>
          <p:spPr bwMode="auto">
            <a:xfrm>
              <a:off x="355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1" name="Oval 168"/>
            <p:cNvSpPr>
              <a:spLocks noChangeArrowheads="1"/>
            </p:cNvSpPr>
            <p:nvPr/>
          </p:nvSpPr>
          <p:spPr bwMode="auto">
            <a:xfrm>
              <a:off x="403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2" name="Oval 169"/>
            <p:cNvSpPr>
              <a:spLocks noChangeArrowheads="1"/>
            </p:cNvSpPr>
            <p:nvPr/>
          </p:nvSpPr>
          <p:spPr bwMode="auto">
            <a:xfrm>
              <a:off x="427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3" name="Oval 170"/>
            <p:cNvSpPr>
              <a:spLocks noChangeArrowheads="1"/>
            </p:cNvSpPr>
            <p:nvPr/>
          </p:nvSpPr>
          <p:spPr bwMode="auto">
            <a:xfrm>
              <a:off x="331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4" name="Oval 172"/>
            <p:cNvSpPr>
              <a:spLocks noChangeArrowheads="1"/>
            </p:cNvSpPr>
            <p:nvPr/>
          </p:nvSpPr>
          <p:spPr bwMode="auto">
            <a:xfrm>
              <a:off x="379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5" name="Oval 174"/>
            <p:cNvSpPr>
              <a:spLocks noChangeArrowheads="1"/>
            </p:cNvSpPr>
            <p:nvPr/>
          </p:nvSpPr>
          <p:spPr bwMode="auto">
            <a:xfrm>
              <a:off x="427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6" name="Oval 175"/>
            <p:cNvSpPr>
              <a:spLocks noChangeArrowheads="1"/>
            </p:cNvSpPr>
            <p:nvPr/>
          </p:nvSpPr>
          <p:spPr bwMode="auto">
            <a:xfrm>
              <a:off x="331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7" name="Oval 177"/>
            <p:cNvSpPr>
              <a:spLocks noChangeArrowheads="1"/>
            </p:cNvSpPr>
            <p:nvPr/>
          </p:nvSpPr>
          <p:spPr bwMode="auto">
            <a:xfrm>
              <a:off x="379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8" name="Oval 179"/>
            <p:cNvSpPr>
              <a:spLocks noChangeArrowheads="1"/>
            </p:cNvSpPr>
            <p:nvPr/>
          </p:nvSpPr>
          <p:spPr bwMode="auto">
            <a:xfrm>
              <a:off x="427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59" name="Oval 180"/>
            <p:cNvSpPr>
              <a:spLocks noChangeArrowheads="1"/>
            </p:cNvSpPr>
            <p:nvPr/>
          </p:nvSpPr>
          <p:spPr bwMode="auto">
            <a:xfrm>
              <a:off x="331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0" name="Oval 181"/>
            <p:cNvSpPr>
              <a:spLocks noChangeArrowheads="1"/>
            </p:cNvSpPr>
            <p:nvPr/>
          </p:nvSpPr>
          <p:spPr bwMode="auto">
            <a:xfrm>
              <a:off x="355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1" name="Oval 183"/>
            <p:cNvSpPr>
              <a:spLocks noChangeArrowheads="1"/>
            </p:cNvSpPr>
            <p:nvPr/>
          </p:nvSpPr>
          <p:spPr bwMode="auto">
            <a:xfrm>
              <a:off x="403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2" name="Oval 184"/>
            <p:cNvSpPr>
              <a:spLocks noChangeArrowheads="1"/>
            </p:cNvSpPr>
            <p:nvPr/>
          </p:nvSpPr>
          <p:spPr bwMode="auto">
            <a:xfrm>
              <a:off x="427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3" name="Oval 185"/>
            <p:cNvSpPr>
              <a:spLocks noChangeArrowheads="1"/>
            </p:cNvSpPr>
            <p:nvPr/>
          </p:nvSpPr>
          <p:spPr bwMode="auto">
            <a:xfrm>
              <a:off x="331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4" name="Oval 186"/>
            <p:cNvSpPr>
              <a:spLocks noChangeArrowheads="1"/>
            </p:cNvSpPr>
            <p:nvPr/>
          </p:nvSpPr>
          <p:spPr bwMode="auto">
            <a:xfrm>
              <a:off x="355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5" name="Oval 187"/>
            <p:cNvSpPr>
              <a:spLocks noChangeArrowheads="1"/>
            </p:cNvSpPr>
            <p:nvPr/>
          </p:nvSpPr>
          <p:spPr bwMode="auto">
            <a:xfrm>
              <a:off x="379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" name="Oval 188"/>
            <p:cNvSpPr>
              <a:spLocks noChangeArrowheads="1"/>
            </p:cNvSpPr>
            <p:nvPr/>
          </p:nvSpPr>
          <p:spPr bwMode="auto">
            <a:xfrm>
              <a:off x="403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7" name="Oval 189"/>
            <p:cNvSpPr>
              <a:spLocks noChangeArrowheads="1"/>
            </p:cNvSpPr>
            <p:nvPr/>
          </p:nvSpPr>
          <p:spPr bwMode="auto">
            <a:xfrm>
              <a:off x="427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8" name="Line 192"/>
            <p:cNvSpPr>
              <a:spLocks noChangeShapeType="1"/>
            </p:cNvSpPr>
            <p:nvPr/>
          </p:nvSpPr>
          <p:spPr bwMode="auto">
            <a:xfrm>
              <a:off x="3821" y="2407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Line 193"/>
            <p:cNvSpPr>
              <a:spLocks noChangeShapeType="1"/>
            </p:cNvSpPr>
            <p:nvPr/>
          </p:nvSpPr>
          <p:spPr bwMode="auto">
            <a:xfrm>
              <a:off x="333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Line 194"/>
            <p:cNvSpPr>
              <a:spLocks noChangeShapeType="1"/>
            </p:cNvSpPr>
            <p:nvPr/>
          </p:nvSpPr>
          <p:spPr bwMode="auto">
            <a:xfrm>
              <a:off x="357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Line 195"/>
            <p:cNvSpPr>
              <a:spLocks noChangeShapeType="1"/>
            </p:cNvSpPr>
            <p:nvPr/>
          </p:nvSpPr>
          <p:spPr bwMode="auto">
            <a:xfrm>
              <a:off x="405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Line 196"/>
            <p:cNvSpPr>
              <a:spLocks noChangeShapeType="1"/>
            </p:cNvSpPr>
            <p:nvPr/>
          </p:nvSpPr>
          <p:spPr bwMode="auto">
            <a:xfrm>
              <a:off x="429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Line 197"/>
            <p:cNvSpPr>
              <a:spLocks noChangeShapeType="1"/>
            </p:cNvSpPr>
            <p:nvPr/>
          </p:nvSpPr>
          <p:spPr bwMode="auto">
            <a:xfrm>
              <a:off x="4295" y="2165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Line 198"/>
            <p:cNvSpPr>
              <a:spLocks noChangeShapeType="1"/>
            </p:cNvSpPr>
            <p:nvPr/>
          </p:nvSpPr>
          <p:spPr bwMode="auto">
            <a:xfrm>
              <a:off x="4295" y="24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Line 199"/>
            <p:cNvSpPr>
              <a:spLocks noChangeShapeType="1"/>
            </p:cNvSpPr>
            <p:nvPr/>
          </p:nvSpPr>
          <p:spPr bwMode="auto">
            <a:xfrm>
              <a:off x="4295" y="264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Line 200"/>
            <p:cNvSpPr>
              <a:spLocks noChangeShapeType="1"/>
            </p:cNvSpPr>
            <p:nvPr/>
          </p:nvSpPr>
          <p:spPr bwMode="auto">
            <a:xfrm>
              <a:off x="429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Line 201"/>
            <p:cNvSpPr>
              <a:spLocks noChangeShapeType="1"/>
            </p:cNvSpPr>
            <p:nvPr/>
          </p:nvSpPr>
          <p:spPr bwMode="auto">
            <a:xfrm>
              <a:off x="405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Line 202"/>
            <p:cNvSpPr>
              <a:spLocks noChangeShapeType="1"/>
            </p:cNvSpPr>
            <p:nvPr/>
          </p:nvSpPr>
          <p:spPr bwMode="auto">
            <a:xfrm>
              <a:off x="357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Line 203"/>
            <p:cNvSpPr>
              <a:spLocks noChangeShapeType="1"/>
            </p:cNvSpPr>
            <p:nvPr/>
          </p:nvSpPr>
          <p:spPr bwMode="auto">
            <a:xfrm>
              <a:off x="333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Line 204"/>
            <p:cNvSpPr>
              <a:spLocks noChangeShapeType="1"/>
            </p:cNvSpPr>
            <p:nvPr/>
          </p:nvSpPr>
          <p:spPr bwMode="auto">
            <a:xfrm>
              <a:off x="3333" y="2643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Line 205"/>
            <p:cNvSpPr>
              <a:spLocks noChangeShapeType="1"/>
            </p:cNvSpPr>
            <p:nvPr/>
          </p:nvSpPr>
          <p:spPr bwMode="auto">
            <a:xfrm>
              <a:off x="3333" y="241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Line 206"/>
            <p:cNvSpPr>
              <a:spLocks noChangeShapeType="1"/>
            </p:cNvSpPr>
            <p:nvPr/>
          </p:nvSpPr>
          <p:spPr bwMode="auto">
            <a:xfrm>
              <a:off x="3333" y="217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Line 207"/>
            <p:cNvSpPr>
              <a:spLocks noChangeShapeType="1"/>
            </p:cNvSpPr>
            <p:nvPr/>
          </p:nvSpPr>
          <p:spPr bwMode="auto">
            <a:xfrm rot="5400000">
              <a:off x="345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Line 208"/>
            <p:cNvSpPr>
              <a:spLocks noChangeShapeType="1"/>
            </p:cNvSpPr>
            <p:nvPr/>
          </p:nvSpPr>
          <p:spPr bwMode="auto">
            <a:xfrm rot="5400000">
              <a:off x="345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Line 209"/>
            <p:cNvSpPr>
              <a:spLocks noChangeShapeType="1"/>
            </p:cNvSpPr>
            <p:nvPr/>
          </p:nvSpPr>
          <p:spPr bwMode="auto">
            <a:xfrm rot="5400000">
              <a:off x="345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Line 210"/>
            <p:cNvSpPr>
              <a:spLocks noChangeShapeType="1"/>
            </p:cNvSpPr>
            <p:nvPr/>
          </p:nvSpPr>
          <p:spPr bwMode="auto">
            <a:xfrm rot="5400000">
              <a:off x="345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Line 211"/>
            <p:cNvSpPr>
              <a:spLocks noChangeShapeType="1"/>
            </p:cNvSpPr>
            <p:nvPr/>
          </p:nvSpPr>
          <p:spPr bwMode="auto">
            <a:xfrm rot="5400000">
              <a:off x="3695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Line 212"/>
            <p:cNvSpPr>
              <a:spLocks noChangeShapeType="1"/>
            </p:cNvSpPr>
            <p:nvPr/>
          </p:nvSpPr>
          <p:spPr bwMode="auto">
            <a:xfrm rot="5400000">
              <a:off x="3932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Line 213"/>
            <p:cNvSpPr>
              <a:spLocks noChangeShapeType="1"/>
            </p:cNvSpPr>
            <p:nvPr/>
          </p:nvSpPr>
          <p:spPr bwMode="auto">
            <a:xfrm rot="5400000">
              <a:off x="417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Line 214"/>
            <p:cNvSpPr>
              <a:spLocks noChangeShapeType="1"/>
            </p:cNvSpPr>
            <p:nvPr/>
          </p:nvSpPr>
          <p:spPr bwMode="auto">
            <a:xfrm rot="5400000">
              <a:off x="417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Line 215"/>
            <p:cNvSpPr>
              <a:spLocks noChangeShapeType="1"/>
            </p:cNvSpPr>
            <p:nvPr/>
          </p:nvSpPr>
          <p:spPr bwMode="auto">
            <a:xfrm rot="5400000">
              <a:off x="417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Line 216"/>
            <p:cNvSpPr>
              <a:spLocks noChangeShapeType="1"/>
            </p:cNvSpPr>
            <p:nvPr/>
          </p:nvSpPr>
          <p:spPr bwMode="auto">
            <a:xfrm rot="5400000">
              <a:off x="417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Line 217"/>
            <p:cNvSpPr>
              <a:spLocks noChangeShapeType="1"/>
            </p:cNvSpPr>
            <p:nvPr/>
          </p:nvSpPr>
          <p:spPr bwMode="auto">
            <a:xfrm rot="5400000">
              <a:off x="3937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Line 218"/>
            <p:cNvSpPr>
              <a:spLocks noChangeShapeType="1"/>
            </p:cNvSpPr>
            <p:nvPr/>
          </p:nvSpPr>
          <p:spPr bwMode="auto">
            <a:xfrm rot="5400000">
              <a:off x="3695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Line 219"/>
            <p:cNvSpPr>
              <a:spLocks noChangeShapeType="1"/>
            </p:cNvSpPr>
            <p:nvPr/>
          </p:nvSpPr>
          <p:spPr bwMode="auto">
            <a:xfrm>
              <a:off x="3348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Line 220"/>
            <p:cNvSpPr>
              <a:spLocks noChangeShapeType="1"/>
            </p:cNvSpPr>
            <p:nvPr/>
          </p:nvSpPr>
          <p:spPr bwMode="auto">
            <a:xfrm>
              <a:off x="4073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Line 221"/>
            <p:cNvSpPr>
              <a:spLocks noChangeShapeType="1"/>
            </p:cNvSpPr>
            <p:nvPr/>
          </p:nvSpPr>
          <p:spPr bwMode="auto">
            <a:xfrm>
              <a:off x="4073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Line 222"/>
            <p:cNvSpPr>
              <a:spLocks noChangeShapeType="1"/>
            </p:cNvSpPr>
            <p:nvPr/>
          </p:nvSpPr>
          <p:spPr bwMode="auto">
            <a:xfrm>
              <a:off x="3363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Line 223"/>
            <p:cNvSpPr>
              <a:spLocks noChangeShapeType="1"/>
            </p:cNvSpPr>
            <p:nvPr/>
          </p:nvSpPr>
          <p:spPr bwMode="auto">
            <a:xfrm>
              <a:off x="3590" y="215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Line 224"/>
            <p:cNvSpPr>
              <a:spLocks noChangeShapeType="1"/>
            </p:cNvSpPr>
            <p:nvPr/>
          </p:nvSpPr>
          <p:spPr bwMode="auto">
            <a:xfrm>
              <a:off x="3837" y="2640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Line 225"/>
            <p:cNvSpPr>
              <a:spLocks noChangeShapeType="1"/>
            </p:cNvSpPr>
            <p:nvPr/>
          </p:nvSpPr>
          <p:spPr bwMode="auto">
            <a:xfrm>
              <a:off x="3837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Line 226"/>
            <p:cNvSpPr>
              <a:spLocks noChangeShapeType="1"/>
            </p:cNvSpPr>
            <p:nvPr/>
          </p:nvSpPr>
          <p:spPr bwMode="auto">
            <a:xfrm>
              <a:off x="4073" y="2160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Line 227"/>
            <p:cNvSpPr>
              <a:spLocks noChangeShapeType="1"/>
            </p:cNvSpPr>
            <p:nvPr/>
          </p:nvSpPr>
          <p:spPr bwMode="auto">
            <a:xfrm>
              <a:off x="3348" y="263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Line 228"/>
            <p:cNvSpPr>
              <a:spLocks noChangeShapeType="1"/>
            </p:cNvSpPr>
            <p:nvPr/>
          </p:nvSpPr>
          <p:spPr bwMode="auto">
            <a:xfrm flipH="1">
              <a:off x="3353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Line 229"/>
            <p:cNvSpPr>
              <a:spLocks noChangeShapeType="1"/>
            </p:cNvSpPr>
            <p:nvPr/>
          </p:nvSpPr>
          <p:spPr bwMode="auto">
            <a:xfrm flipH="1">
              <a:off x="3595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Line 230"/>
            <p:cNvSpPr>
              <a:spLocks noChangeShapeType="1"/>
            </p:cNvSpPr>
            <p:nvPr/>
          </p:nvSpPr>
          <p:spPr bwMode="auto">
            <a:xfrm flipH="1">
              <a:off x="4073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Line 231"/>
            <p:cNvSpPr>
              <a:spLocks noChangeShapeType="1"/>
            </p:cNvSpPr>
            <p:nvPr/>
          </p:nvSpPr>
          <p:spPr bwMode="auto">
            <a:xfrm flipH="1">
              <a:off x="3353" y="216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Line 232"/>
            <p:cNvSpPr>
              <a:spLocks noChangeShapeType="1"/>
            </p:cNvSpPr>
            <p:nvPr/>
          </p:nvSpPr>
          <p:spPr bwMode="auto">
            <a:xfrm flipH="1">
              <a:off x="3831" y="216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Line 237"/>
            <p:cNvSpPr>
              <a:spLocks noChangeShapeType="1"/>
            </p:cNvSpPr>
            <p:nvPr/>
          </p:nvSpPr>
          <p:spPr bwMode="auto">
            <a:xfrm flipH="1">
              <a:off x="3830" y="287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Line 238"/>
            <p:cNvSpPr>
              <a:spLocks noChangeShapeType="1"/>
            </p:cNvSpPr>
            <p:nvPr/>
          </p:nvSpPr>
          <p:spPr bwMode="auto">
            <a:xfrm>
              <a:off x="3590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Line 239"/>
            <p:cNvSpPr>
              <a:spLocks noChangeShapeType="1"/>
            </p:cNvSpPr>
            <p:nvPr/>
          </p:nvSpPr>
          <p:spPr bwMode="auto">
            <a:xfrm flipH="1">
              <a:off x="3353" y="288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Line 240"/>
            <p:cNvSpPr>
              <a:spLocks noChangeShapeType="1"/>
            </p:cNvSpPr>
            <p:nvPr/>
          </p:nvSpPr>
          <p:spPr bwMode="auto">
            <a:xfrm flipH="1">
              <a:off x="4073" y="288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Line 241"/>
            <p:cNvSpPr>
              <a:spLocks noChangeShapeType="1"/>
            </p:cNvSpPr>
            <p:nvPr/>
          </p:nvSpPr>
          <p:spPr bwMode="auto">
            <a:xfrm flipH="1">
              <a:off x="4073" y="263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Line 242"/>
            <p:cNvSpPr>
              <a:spLocks noChangeShapeType="1"/>
            </p:cNvSpPr>
            <p:nvPr/>
          </p:nvSpPr>
          <p:spPr bwMode="auto">
            <a:xfrm flipH="1">
              <a:off x="3589" y="263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5" name="Group 212"/>
          <p:cNvGrpSpPr>
            <a:grpSpLocks/>
          </p:cNvGrpSpPr>
          <p:nvPr/>
        </p:nvGrpSpPr>
        <p:grpSpPr bwMode="auto">
          <a:xfrm>
            <a:off x="5277967" y="4212519"/>
            <a:ext cx="1905000" cy="2286000"/>
            <a:chOff x="1248" y="2064"/>
            <a:chExt cx="960" cy="1152"/>
          </a:xfrm>
        </p:grpSpPr>
        <p:sp>
          <p:nvSpPr>
            <p:cNvPr id="316" name="Rectangle 213"/>
            <p:cNvSpPr>
              <a:spLocks noChangeArrowheads="1"/>
            </p:cNvSpPr>
            <p:nvPr/>
          </p:nvSpPr>
          <p:spPr bwMode="auto">
            <a:xfrm>
              <a:off x="1248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7" name="Rectangle 214"/>
            <p:cNvSpPr>
              <a:spLocks noChangeArrowheads="1"/>
            </p:cNvSpPr>
            <p:nvPr/>
          </p:nvSpPr>
          <p:spPr bwMode="auto">
            <a:xfrm>
              <a:off x="1440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8" name="Rectangle 215"/>
            <p:cNvSpPr>
              <a:spLocks noChangeArrowheads="1"/>
            </p:cNvSpPr>
            <p:nvPr/>
          </p:nvSpPr>
          <p:spPr bwMode="auto">
            <a:xfrm>
              <a:off x="1632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19" name="Rectangle 216"/>
            <p:cNvSpPr>
              <a:spLocks noChangeArrowheads="1"/>
            </p:cNvSpPr>
            <p:nvPr/>
          </p:nvSpPr>
          <p:spPr bwMode="auto">
            <a:xfrm>
              <a:off x="1824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0" name="Rectangle 217"/>
            <p:cNvSpPr>
              <a:spLocks noChangeArrowheads="1"/>
            </p:cNvSpPr>
            <p:nvPr/>
          </p:nvSpPr>
          <p:spPr bwMode="auto">
            <a:xfrm>
              <a:off x="2016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1" name="Rectangle 218"/>
            <p:cNvSpPr>
              <a:spLocks noChangeArrowheads="1"/>
            </p:cNvSpPr>
            <p:nvPr/>
          </p:nvSpPr>
          <p:spPr bwMode="auto">
            <a:xfrm>
              <a:off x="1248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2" name="Rectangle 219"/>
            <p:cNvSpPr>
              <a:spLocks noChangeArrowheads="1"/>
            </p:cNvSpPr>
            <p:nvPr/>
          </p:nvSpPr>
          <p:spPr bwMode="auto">
            <a:xfrm>
              <a:off x="1440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3" name="Rectangle 220"/>
            <p:cNvSpPr>
              <a:spLocks noChangeArrowheads="1"/>
            </p:cNvSpPr>
            <p:nvPr/>
          </p:nvSpPr>
          <p:spPr bwMode="auto">
            <a:xfrm>
              <a:off x="1632" y="225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4" name="Rectangle 221"/>
            <p:cNvSpPr>
              <a:spLocks noChangeArrowheads="1"/>
            </p:cNvSpPr>
            <p:nvPr/>
          </p:nvSpPr>
          <p:spPr bwMode="auto">
            <a:xfrm>
              <a:off x="1824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5" name="Rectangle 222"/>
            <p:cNvSpPr>
              <a:spLocks noChangeArrowheads="1"/>
            </p:cNvSpPr>
            <p:nvPr/>
          </p:nvSpPr>
          <p:spPr bwMode="auto">
            <a:xfrm>
              <a:off x="2016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6" name="Rectangle 223"/>
            <p:cNvSpPr>
              <a:spLocks noChangeArrowheads="1"/>
            </p:cNvSpPr>
            <p:nvPr/>
          </p:nvSpPr>
          <p:spPr bwMode="auto">
            <a:xfrm>
              <a:off x="1248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7" name="Rectangle 224"/>
            <p:cNvSpPr>
              <a:spLocks noChangeArrowheads="1"/>
            </p:cNvSpPr>
            <p:nvPr/>
          </p:nvSpPr>
          <p:spPr bwMode="auto">
            <a:xfrm>
              <a:off x="1440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" name="Rectangle 225"/>
            <p:cNvSpPr>
              <a:spLocks noChangeArrowheads="1"/>
            </p:cNvSpPr>
            <p:nvPr/>
          </p:nvSpPr>
          <p:spPr bwMode="auto">
            <a:xfrm>
              <a:off x="1632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9" name="Rectangle 226"/>
            <p:cNvSpPr>
              <a:spLocks noChangeArrowheads="1"/>
            </p:cNvSpPr>
            <p:nvPr/>
          </p:nvSpPr>
          <p:spPr bwMode="auto">
            <a:xfrm>
              <a:off x="1824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0" name="Rectangle 227"/>
            <p:cNvSpPr>
              <a:spLocks noChangeArrowheads="1"/>
            </p:cNvSpPr>
            <p:nvPr/>
          </p:nvSpPr>
          <p:spPr bwMode="auto">
            <a:xfrm>
              <a:off x="2016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1" name="Rectangle 228"/>
            <p:cNvSpPr>
              <a:spLocks noChangeArrowheads="1"/>
            </p:cNvSpPr>
            <p:nvPr/>
          </p:nvSpPr>
          <p:spPr bwMode="auto">
            <a:xfrm>
              <a:off x="1248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2" name="Rectangle 229"/>
            <p:cNvSpPr>
              <a:spLocks noChangeArrowheads="1"/>
            </p:cNvSpPr>
            <p:nvPr/>
          </p:nvSpPr>
          <p:spPr bwMode="auto">
            <a:xfrm>
              <a:off x="1440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3" name="Rectangle 230"/>
            <p:cNvSpPr>
              <a:spLocks noChangeArrowheads="1"/>
            </p:cNvSpPr>
            <p:nvPr/>
          </p:nvSpPr>
          <p:spPr bwMode="auto">
            <a:xfrm>
              <a:off x="1632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4" name="Rectangle 231"/>
            <p:cNvSpPr>
              <a:spLocks noChangeArrowheads="1"/>
            </p:cNvSpPr>
            <p:nvPr/>
          </p:nvSpPr>
          <p:spPr bwMode="auto">
            <a:xfrm>
              <a:off x="1824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5" name="Rectangle 232"/>
            <p:cNvSpPr>
              <a:spLocks noChangeArrowheads="1"/>
            </p:cNvSpPr>
            <p:nvPr/>
          </p:nvSpPr>
          <p:spPr bwMode="auto">
            <a:xfrm>
              <a:off x="2016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6" name="Rectangle 233"/>
            <p:cNvSpPr>
              <a:spLocks noChangeArrowheads="1"/>
            </p:cNvSpPr>
            <p:nvPr/>
          </p:nvSpPr>
          <p:spPr bwMode="auto">
            <a:xfrm>
              <a:off x="1248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7" name="Rectangle 234"/>
            <p:cNvSpPr>
              <a:spLocks noChangeArrowheads="1"/>
            </p:cNvSpPr>
            <p:nvPr/>
          </p:nvSpPr>
          <p:spPr bwMode="auto">
            <a:xfrm>
              <a:off x="1440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8" name="Rectangle 235"/>
            <p:cNvSpPr>
              <a:spLocks noChangeArrowheads="1"/>
            </p:cNvSpPr>
            <p:nvPr/>
          </p:nvSpPr>
          <p:spPr bwMode="auto">
            <a:xfrm>
              <a:off x="1632" y="283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39" name="Rectangle 236"/>
            <p:cNvSpPr>
              <a:spLocks noChangeArrowheads="1"/>
            </p:cNvSpPr>
            <p:nvPr/>
          </p:nvSpPr>
          <p:spPr bwMode="auto">
            <a:xfrm>
              <a:off x="1824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0" name="Rectangle 237"/>
            <p:cNvSpPr>
              <a:spLocks noChangeArrowheads="1"/>
            </p:cNvSpPr>
            <p:nvPr/>
          </p:nvSpPr>
          <p:spPr bwMode="auto">
            <a:xfrm>
              <a:off x="2016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1" name="Rectangle 238"/>
            <p:cNvSpPr>
              <a:spLocks noChangeArrowheads="1"/>
            </p:cNvSpPr>
            <p:nvPr/>
          </p:nvSpPr>
          <p:spPr bwMode="auto">
            <a:xfrm>
              <a:off x="1248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2" name="Rectangle 239"/>
            <p:cNvSpPr>
              <a:spLocks noChangeArrowheads="1"/>
            </p:cNvSpPr>
            <p:nvPr/>
          </p:nvSpPr>
          <p:spPr bwMode="auto">
            <a:xfrm>
              <a:off x="1440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3" name="Rectangle 240"/>
            <p:cNvSpPr>
              <a:spLocks noChangeArrowheads="1"/>
            </p:cNvSpPr>
            <p:nvPr/>
          </p:nvSpPr>
          <p:spPr bwMode="auto">
            <a:xfrm>
              <a:off x="1632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4" name="Rectangle 241"/>
            <p:cNvSpPr>
              <a:spLocks noChangeArrowheads="1"/>
            </p:cNvSpPr>
            <p:nvPr/>
          </p:nvSpPr>
          <p:spPr bwMode="auto">
            <a:xfrm>
              <a:off x="1824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5" name="Rectangle 242"/>
            <p:cNvSpPr>
              <a:spLocks noChangeArrowheads="1"/>
            </p:cNvSpPr>
            <p:nvPr/>
          </p:nvSpPr>
          <p:spPr bwMode="auto">
            <a:xfrm>
              <a:off x="2016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46" name="Group 243"/>
          <p:cNvGrpSpPr>
            <a:grpSpLocks/>
          </p:cNvGrpSpPr>
          <p:nvPr/>
        </p:nvGrpSpPr>
        <p:grpSpPr bwMode="auto">
          <a:xfrm>
            <a:off x="1907704" y="4212519"/>
            <a:ext cx="1905000" cy="2286000"/>
            <a:chOff x="1248" y="2064"/>
            <a:chExt cx="960" cy="1152"/>
          </a:xfrm>
        </p:grpSpPr>
        <p:sp>
          <p:nvSpPr>
            <p:cNvPr id="347" name="Rectangle 244"/>
            <p:cNvSpPr>
              <a:spLocks noChangeArrowheads="1"/>
            </p:cNvSpPr>
            <p:nvPr/>
          </p:nvSpPr>
          <p:spPr bwMode="auto">
            <a:xfrm>
              <a:off x="1248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8" name="Rectangle 245"/>
            <p:cNvSpPr>
              <a:spLocks noChangeArrowheads="1"/>
            </p:cNvSpPr>
            <p:nvPr/>
          </p:nvSpPr>
          <p:spPr bwMode="auto">
            <a:xfrm>
              <a:off x="1440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49" name="Rectangle 246"/>
            <p:cNvSpPr>
              <a:spLocks noChangeArrowheads="1"/>
            </p:cNvSpPr>
            <p:nvPr/>
          </p:nvSpPr>
          <p:spPr bwMode="auto">
            <a:xfrm>
              <a:off x="1632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0" name="Rectangle 247"/>
            <p:cNvSpPr>
              <a:spLocks noChangeArrowheads="1"/>
            </p:cNvSpPr>
            <p:nvPr/>
          </p:nvSpPr>
          <p:spPr bwMode="auto">
            <a:xfrm>
              <a:off x="1824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1" name="Rectangle 248"/>
            <p:cNvSpPr>
              <a:spLocks noChangeArrowheads="1"/>
            </p:cNvSpPr>
            <p:nvPr/>
          </p:nvSpPr>
          <p:spPr bwMode="auto">
            <a:xfrm>
              <a:off x="2016" y="206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2" name="Rectangle 249"/>
            <p:cNvSpPr>
              <a:spLocks noChangeArrowheads="1"/>
            </p:cNvSpPr>
            <p:nvPr/>
          </p:nvSpPr>
          <p:spPr bwMode="auto">
            <a:xfrm>
              <a:off x="1248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3" name="Rectangle 250"/>
            <p:cNvSpPr>
              <a:spLocks noChangeArrowheads="1"/>
            </p:cNvSpPr>
            <p:nvPr/>
          </p:nvSpPr>
          <p:spPr bwMode="auto">
            <a:xfrm>
              <a:off x="1440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4" name="Rectangle 251"/>
            <p:cNvSpPr>
              <a:spLocks noChangeArrowheads="1"/>
            </p:cNvSpPr>
            <p:nvPr/>
          </p:nvSpPr>
          <p:spPr bwMode="auto">
            <a:xfrm>
              <a:off x="1632" y="2256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5" name="Rectangle 252"/>
            <p:cNvSpPr>
              <a:spLocks noChangeArrowheads="1"/>
            </p:cNvSpPr>
            <p:nvPr/>
          </p:nvSpPr>
          <p:spPr bwMode="auto">
            <a:xfrm>
              <a:off x="1824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6" name="Rectangle 253"/>
            <p:cNvSpPr>
              <a:spLocks noChangeArrowheads="1"/>
            </p:cNvSpPr>
            <p:nvPr/>
          </p:nvSpPr>
          <p:spPr bwMode="auto">
            <a:xfrm>
              <a:off x="2016" y="2256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7" name="Rectangle 254"/>
            <p:cNvSpPr>
              <a:spLocks noChangeArrowheads="1"/>
            </p:cNvSpPr>
            <p:nvPr/>
          </p:nvSpPr>
          <p:spPr bwMode="auto">
            <a:xfrm>
              <a:off x="1248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8" name="Rectangle 255"/>
            <p:cNvSpPr>
              <a:spLocks noChangeArrowheads="1"/>
            </p:cNvSpPr>
            <p:nvPr/>
          </p:nvSpPr>
          <p:spPr bwMode="auto">
            <a:xfrm>
              <a:off x="1440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59" name="Rectangle 256"/>
            <p:cNvSpPr>
              <a:spLocks noChangeArrowheads="1"/>
            </p:cNvSpPr>
            <p:nvPr/>
          </p:nvSpPr>
          <p:spPr bwMode="auto">
            <a:xfrm>
              <a:off x="1632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0" name="Rectangle 257"/>
            <p:cNvSpPr>
              <a:spLocks noChangeArrowheads="1"/>
            </p:cNvSpPr>
            <p:nvPr/>
          </p:nvSpPr>
          <p:spPr bwMode="auto">
            <a:xfrm>
              <a:off x="1824" y="2448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1" name="Rectangle 258"/>
            <p:cNvSpPr>
              <a:spLocks noChangeArrowheads="1"/>
            </p:cNvSpPr>
            <p:nvPr/>
          </p:nvSpPr>
          <p:spPr bwMode="auto">
            <a:xfrm>
              <a:off x="2016" y="2448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2" name="Rectangle 259"/>
            <p:cNvSpPr>
              <a:spLocks noChangeArrowheads="1"/>
            </p:cNvSpPr>
            <p:nvPr/>
          </p:nvSpPr>
          <p:spPr bwMode="auto">
            <a:xfrm>
              <a:off x="1248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3" name="Rectangle 260"/>
            <p:cNvSpPr>
              <a:spLocks noChangeArrowheads="1"/>
            </p:cNvSpPr>
            <p:nvPr/>
          </p:nvSpPr>
          <p:spPr bwMode="auto">
            <a:xfrm>
              <a:off x="1440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4" name="Rectangle 261"/>
            <p:cNvSpPr>
              <a:spLocks noChangeArrowheads="1"/>
            </p:cNvSpPr>
            <p:nvPr/>
          </p:nvSpPr>
          <p:spPr bwMode="auto">
            <a:xfrm>
              <a:off x="1632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5" name="Rectangle 262"/>
            <p:cNvSpPr>
              <a:spLocks noChangeArrowheads="1"/>
            </p:cNvSpPr>
            <p:nvPr/>
          </p:nvSpPr>
          <p:spPr bwMode="auto">
            <a:xfrm>
              <a:off x="1824" y="2640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6" name="Rectangle 263"/>
            <p:cNvSpPr>
              <a:spLocks noChangeArrowheads="1"/>
            </p:cNvSpPr>
            <p:nvPr/>
          </p:nvSpPr>
          <p:spPr bwMode="auto">
            <a:xfrm>
              <a:off x="2016" y="2640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7" name="Rectangle 264"/>
            <p:cNvSpPr>
              <a:spLocks noChangeArrowheads="1"/>
            </p:cNvSpPr>
            <p:nvPr/>
          </p:nvSpPr>
          <p:spPr bwMode="auto">
            <a:xfrm>
              <a:off x="1248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8" name="Rectangle 265"/>
            <p:cNvSpPr>
              <a:spLocks noChangeArrowheads="1"/>
            </p:cNvSpPr>
            <p:nvPr/>
          </p:nvSpPr>
          <p:spPr bwMode="auto">
            <a:xfrm>
              <a:off x="1440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69" name="Rectangle 266"/>
            <p:cNvSpPr>
              <a:spLocks noChangeArrowheads="1"/>
            </p:cNvSpPr>
            <p:nvPr/>
          </p:nvSpPr>
          <p:spPr bwMode="auto">
            <a:xfrm>
              <a:off x="1632" y="2832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0" name="Rectangle 267"/>
            <p:cNvSpPr>
              <a:spLocks noChangeArrowheads="1"/>
            </p:cNvSpPr>
            <p:nvPr/>
          </p:nvSpPr>
          <p:spPr bwMode="auto">
            <a:xfrm>
              <a:off x="1824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1" name="Rectangle 268"/>
            <p:cNvSpPr>
              <a:spLocks noChangeArrowheads="1"/>
            </p:cNvSpPr>
            <p:nvPr/>
          </p:nvSpPr>
          <p:spPr bwMode="auto">
            <a:xfrm>
              <a:off x="2016" y="2832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2" name="Rectangle 269"/>
            <p:cNvSpPr>
              <a:spLocks noChangeArrowheads="1"/>
            </p:cNvSpPr>
            <p:nvPr/>
          </p:nvSpPr>
          <p:spPr bwMode="auto">
            <a:xfrm>
              <a:off x="1248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3" name="Rectangle 270"/>
            <p:cNvSpPr>
              <a:spLocks noChangeArrowheads="1"/>
            </p:cNvSpPr>
            <p:nvPr/>
          </p:nvSpPr>
          <p:spPr bwMode="auto">
            <a:xfrm>
              <a:off x="1440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4" name="Rectangle 271"/>
            <p:cNvSpPr>
              <a:spLocks noChangeArrowheads="1"/>
            </p:cNvSpPr>
            <p:nvPr/>
          </p:nvSpPr>
          <p:spPr bwMode="auto">
            <a:xfrm>
              <a:off x="1632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5" name="Rectangle 272"/>
            <p:cNvSpPr>
              <a:spLocks noChangeArrowheads="1"/>
            </p:cNvSpPr>
            <p:nvPr/>
          </p:nvSpPr>
          <p:spPr bwMode="auto">
            <a:xfrm>
              <a:off x="1824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6" name="Rectangle 273"/>
            <p:cNvSpPr>
              <a:spLocks noChangeArrowheads="1"/>
            </p:cNvSpPr>
            <p:nvPr/>
          </p:nvSpPr>
          <p:spPr bwMode="auto">
            <a:xfrm>
              <a:off x="2016" y="3024"/>
              <a:ext cx="192" cy="19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pSp>
        <p:nvGrpSpPr>
          <p:cNvPr id="377" name="Group 274"/>
          <p:cNvGrpSpPr>
            <a:grpSpLocks/>
          </p:cNvGrpSpPr>
          <p:nvPr/>
        </p:nvGrpSpPr>
        <p:grpSpPr bwMode="auto">
          <a:xfrm>
            <a:off x="5811367" y="4745919"/>
            <a:ext cx="838200" cy="1219200"/>
            <a:chOff x="1584" y="2116"/>
            <a:chExt cx="528" cy="768"/>
          </a:xfrm>
        </p:grpSpPr>
        <p:sp>
          <p:nvSpPr>
            <p:cNvPr id="378" name="Oval 275"/>
            <p:cNvSpPr>
              <a:spLocks noChangeArrowheads="1"/>
            </p:cNvSpPr>
            <p:nvPr/>
          </p:nvSpPr>
          <p:spPr bwMode="auto">
            <a:xfrm>
              <a:off x="1824" y="211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79" name="Oval 276"/>
            <p:cNvSpPr>
              <a:spLocks noChangeArrowheads="1"/>
            </p:cNvSpPr>
            <p:nvPr/>
          </p:nvSpPr>
          <p:spPr bwMode="auto">
            <a:xfrm>
              <a:off x="158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0" name="Oval 277"/>
            <p:cNvSpPr>
              <a:spLocks noChangeArrowheads="1"/>
            </p:cNvSpPr>
            <p:nvPr/>
          </p:nvSpPr>
          <p:spPr bwMode="auto">
            <a:xfrm>
              <a:off x="206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1" name="Oval 278"/>
            <p:cNvSpPr>
              <a:spLocks noChangeArrowheads="1"/>
            </p:cNvSpPr>
            <p:nvPr/>
          </p:nvSpPr>
          <p:spPr bwMode="auto">
            <a:xfrm>
              <a:off x="158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2" name="Oval 279"/>
            <p:cNvSpPr>
              <a:spLocks noChangeArrowheads="1"/>
            </p:cNvSpPr>
            <p:nvPr/>
          </p:nvSpPr>
          <p:spPr bwMode="auto">
            <a:xfrm>
              <a:off x="206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3" name="Oval 280"/>
            <p:cNvSpPr>
              <a:spLocks noChangeArrowheads="1"/>
            </p:cNvSpPr>
            <p:nvPr/>
          </p:nvSpPr>
          <p:spPr bwMode="auto">
            <a:xfrm>
              <a:off x="1824" y="283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4" name="Line 281"/>
            <p:cNvSpPr>
              <a:spLocks noChangeShapeType="1"/>
            </p:cNvSpPr>
            <p:nvPr/>
          </p:nvSpPr>
          <p:spPr bwMode="auto">
            <a:xfrm>
              <a:off x="1605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5" name="Line 282"/>
            <p:cNvSpPr>
              <a:spLocks noChangeShapeType="1"/>
            </p:cNvSpPr>
            <p:nvPr/>
          </p:nvSpPr>
          <p:spPr bwMode="auto">
            <a:xfrm>
              <a:off x="2088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6" name="Group 283"/>
          <p:cNvGrpSpPr>
            <a:grpSpLocks/>
          </p:cNvGrpSpPr>
          <p:nvPr/>
        </p:nvGrpSpPr>
        <p:grpSpPr bwMode="auto">
          <a:xfrm>
            <a:off x="2055342" y="4358569"/>
            <a:ext cx="1600200" cy="1981200"/>
            <a:chOff x="1344" y="1876"/>
            <a:chExt cx="1008" cy="1248"/>
          </a:xfrm>
        </p:grpSpPr>
        <p:sp>
          <p:nvSpPr>
            <p:cNvPr id="387" name="Oval 284"/>
            <p:cNvSpPr>
              <a:spLocks noChangeArrowheads="1"/>
            </p:cNvSpPr>
            <p:nvPr/>
          </p:nvSpPr>
          <p:spPr bwMode="auto">
            <a:xfrm>
              <a:off x="134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8" name="Oval 285"/>
            <p:cNvSpPr>
              <a:spLocks noChangeArrowheads="1"/>
            </p:cNvSpPr>
            <p:nvPr/>
          </p:nvSpPr>
          <p:spPr bwMode="auto">
            <a:xfrm>
              <a:off x="158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89" name="Oval 286"/>
            <p:cNvSpPr>
              <a:spLocks noChangeArrowheads="1"/>
            </p:cNvSpPr>
            <p:nvPr/>
          </p:nvSpPr>
          <p:spPr bwMode="auto">
            <a:xfrm>
              <a:off x="182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0" name="Oval 287"/>
            <p:cNvSpPr>
              <a:spLocks noChangeArrowheads="1"/>
            </p:cNvSpPr>
            <p:nvPr/>
          </p:nvSpPr>
          <p:spPr bwMode="auto">
            <a:xfrm>
              <a:off x="206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1" name="Oval 288"/>
            <p:cNvSpPr>
              <a:spLocks noChangeArrowheads="1"/>
            </p:cNvSpPr>
            <p:nvPr/>
          </p:nvSpPr>
          <p:spPr bwMode="auto">
            <a:xfrm>
              <a:off x="230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2" name="Oval 289"/>
            <p:cNvSpPr>
              <a:spLocks noChangeArrowheads="1"/>
            </p:cNvSpPr>
            <p:nvPr/>
          </p:nvSpPr>
          <p:spPr bwMode="auto">
            <a:xfrm>
              <a:off x="134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3" name="Oval 290"/>
            <p:cNvSpPr>
              <a:spLocks noChangeArrowheads="1"/>
            </p:cNvSpPr>
            <p:nvPr/>
          </p:nvSpPr>
          <p:spPr bwMode="auto">
            <a:xfrm>
              <a:off x="158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4" name="Oval 291"/>
            <p:cNvSpPr>
              <a:spLocks noChangeArrowheads="1"/>
            </p:cNvSpPr>
            <p:nvPr/>
          </p:nvSpPr>
          <p:spPr bwMode="auto">
            <a:xfrm>
              <a:off x="206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5" name="Oval 292"/>
            <p:cNvSpPr>
              <a:spLocks noChangeArrowheads="1"/>
            </p:cNvSpPr>
            <p:nvPr/>
          </p:nvSpPr>
          <p:spPr bwMode="auto">
            <a:xfrm>
              <a:off x="230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6" name="Oval 293"/>
            <p:cNvSpPr>
              <a:spLocks noChangeArrowheads="1"/>
            </p:cNvSpPr>
            <p:nvPr/>
          </p:nvSpPr>
          <p:spPr bwMode="auto">
            <a:xfrm>
              <a:off x="134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7" name="Oval 294"/>
            <p:cNvSpPr>
              <a:spLocks noChangeArrowheads="1"/>
            </p:cNvSpPr>
            <p:nvPr/>
          </p:nvSpPr>
          <p:spPr bwMode="auto">
            <a:xfrm>
              <a:off x="182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8" name="Oval 295"/>
            <p:cNvSpPr>
              <a:spLocks noChangeArrowheads="1"/>
            </p:cNvSpPr>
            <p:nvPr/>
          </p:nvSpPr>
          <p:spPr bwMode="auto">
            <a:xfrm>
              <a:off x="230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99" name="Oval 296"/>
            <p:cNvSpPr>
              <a:spLocks noChangeArrowheads="1"/>
            </p:cNvSpPr>
            <p:nvPr/>
          </p:nvSpPr>
          <p:spPr bwMode="auto">
            <a:xfrm>
              <a:off x="134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0" name="Oval 297"/>
            <p:cNvSpPr>
              <a:spLocks noChangeArrowheads="1"/>
            </p:cNvSpPr>
            <p:nvPr/>
          </p:nvSpPr>
          <p:spPr bwMode="auto">
            <a:xfrm>
              <a:off x="182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1" name="Oval 298"/>
            <p:cNvSpPr>
              <a:spLocks noChangeArrowheads="1"/>
            </p:cNvSpPr>
            <p:nvPr/>
          </p:nvSpPr>
          <p:spPr bwMode="auto">
            <a:xfrm>
              <a:off x="230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2" name="Oval 299"/>
            <p:cNvSpPr>
              <a:spLocks noChangeArrowheads="1"/>
            </p:cNvSpPr>
            <p:nvPr/>
          </p:nvSpPr>
          <p:spPr bwMode="auto">
            <a:xfrm>
              <a:off x="134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3" name="Oval 300"/>
            <p:cNvSpPr>
              <a:spLocks noChangeArrowheads="1"/>
            </p:cNvSpPr>
            <p:nvPr/>
          </p:nvSpPr>
          <p:spPr bwMode="auto">
            <a:xfrm>
              <a:off x="158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4" name="Oval 301"/>
            <p:cNvSpPr>
              <a:spLocks noChangeArrowheads="1"/>
            </p:cNvSpPr>
            <p:nvPr/>
          </p:nvSpPr>
          <p:spPr bwMode="auto">
            <a:xfrm>
              <a:off x="206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5" name="Oval 302"/>
            <p:cNvSpPr>
              <a:spLocks noChangeArrowheads="1"/>
            </p:cNvSpPr>
            <p:nvPr/>
          </p:nvSpPr>
          <p:spPr bwMode="auto">
            <a:xfrm>
              <a:off x="230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6" name="Oval 303"/>
            <p:cNvSpPr>
              <a:spLocks noChangeArrowheads="1"/>
            </p:cNvSpPr>
            <p:nvPr/>
          </p:nvSpPr>
          <p:spPr bwMode="auto">
            <a:xfrm>
              <a:off x="134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7" name="Oval 304"/>
            <p:cNvSpPr>
              <a:spLocks noChangeArrowheads="1"/>
            </p:cNvSpPr>
            <p:nvPr/>
          </p:nvSpPr>
          <p:spPr bwMode="auto">
            <a:xfrm>
              <a:off x="158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8" name="Oval 305"/>
            <p:cNvSpPr>
              <a:spLocks noChangeArrowheads="1"/>
            </p:cNvSpPr>
            <p:nvPr/>
          </p:nvSpPr>
          <p:spPr bwMode="auto">
            <a:xfrm>
              <a:off x="182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09" name="Oval 306"/>
            <p:cNvSpPr>
              <a:spLocks noChangeArrowheads="1"/>
            </p:cNvSpPr>
            <p:nvPr/>
          </p:nvSpPr>
          <p:spPr bwMode="auto">
            <a:xfrm>
              <a:off x="206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0" name="Oval 307"/>
            <p:cNvSpPr>
              <a:spLocks noChangeArrowheads="1"/>
            </p:cNvSpPr>
            <p:nvPr/>
          </p:nvSpPr>
          <p:spPr bwMode="auto">
            <a:xfrm>
              <a:off x="230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11" name="Line 308"/>
            <p:cNvSpPr>
              <a:spLocks noChangeShapeType="1"/>
            </p:cNvSpPr>
            <p:nvPr/>
          </p:nvSpPr>
          <p:spPr bwMode="auto">
            <a:xfrm>
              <a:off x="1851" y="2407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Line 309"/>
            <p:cNvSpPr>
              <a:spLocks noChangeShapeType="1"/>
            </p:cNvSpPr>
            <p:nvPr/>
          </p:nvSpPr>
          <p:spPr bwMode="auto">
            <a:xfrm>
              <a:off x="136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Line 310"/>
            <p:cNvSpPr>
              <a:spLocks noChangeShapeType="1"/>
            </p:cNvSpPr>
            <p:nvPr/>
          </p:nvSpPr>
          <p:spPr bwMode="auto">
            <a:xfrm>
              <a:off x="160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Line 311"/>
            <p:cNvSpPr>
              <a:spLocks noChangeShapeType="1"/>
            </p:cNvSpPr>
            <p:nvPr/>
          </p:nvSpPr>
          <p:spPr bwMode="auto">
            <a:xfrm>
              <a:off x="208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Line 312"/>
            <p:cNvSpPr>
              <a:spLocks noChangeShapeType="1"/>
            </p:cNvSpPr>
            <p:nvPr/>
          </p:nvSpPr>
          <p:spPr bwMode="auto">
            <a:xfrm>
              <a:off x="232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Line 313"/>
            <p:cNvSpPr>
              <a:spLocks noChangeShapeType="1"/>
            </p:cNvSpPr>
            <p:nvPr/>
          </p:nvSpPr>
          <p:spPr bwMode="auto">
            <a:xfrm>
              <a:off x="2325" y="2165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Line 314"/>
            <p:cNvSpPr>
              <a:spLocks noChangeShapeType="1"/>
            </p:cNvSpPr>
            <p:nvPr/>
          </p:nvSpPr>
          <p:spPr bwMode="auto">
            <a:xfrm>
              <a:off x="2325" y="24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Line 315"/>
            <p:cNvSpPr>
              <a:spLocks noChangeShapeType="1"/>
            </p:cNvSpPr>
            <p:nvPr/>
          </p:nvSpPr>
          <p:spPr bwMode="auto">
            <a:xfrm>
              <a:off x="2325" y="264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Line 316"/>
            <p:cNvSpPr>
              <a:spLocks noChangeShapeType="1"/>
            </p:cNvSpPr>
            <p:nvPr/>
          </p:nvSpPr>
          <p:spPr bwMode="auto">
            <a:xfrm>
              <a:off x="232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Line 317"/>
            <p:cNvSpPr>
              <a:spLocks noChangeShapeType="1"/>
            </p:cNvSpPr>
            <p:nvPr/>
          </p:nvSpPr>
          <p:spPr bwMode="auto">
            <a:xfrm>
              <a:off x="208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Line 318"/>
            <p:cNvSpPr>
              <a:spLocks noChangeShapeType="1"/>
            </p:cNvSpPr>
            <p:nvPr/>
          </p:nvSpPr>
          <p:spPr bwMode="auto">
            <a:xfrm>
              <a:off x="160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Line 319"/>
            <p:cNvSpPr>
              <a:spLocks noChangeShapeType="1"/>
            </p:cNvSpPr>
            <p:nvPr/>
          </p:nvSpPr>
          <p:spPr bwMode="auto">
            <a:xfrm>
              <a:off x="136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Line 320"/>
            <p:cNvSpPr>
              <a:spLocks noChangeShapeType="1"/>
            </p:cNvSpPr>
            <p:nvPr/>
          </p:nvSpPr>
          <p:spPr bwMode="auto">
            <a:xfrm>
              <a:off x="1363" y="2643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4" name="Line 321"/>
            <p:cNvSpPr>
              <a:spLocks noChangeShapeType="1"/>
            </p:cNvSpPr>
            <p:nvPr/>
          </p:nvSpPr>
          <p:spPr bwMode="auto">
            <a:xfrm>
              <a:off x="1363" y="241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5" name="Line 322"/>
            <p:cNvSpPr>
              <a:spLocks noChangeShapeType="1"/>
            </p:cNvSpPr>
            <p:nvPr/>
          </p:nvSpPr>
          <p:spPr bwMode="auto">
            <a:xfrm>
              <a:off x="1363" y="217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Line 323"/>
            <p:cNvSpPr>
              <a:spLocks noChangeShapeType="1"/>
            </p:cNvSpPr>
            <p:nvPr/>
          </p:nvSpPr>
          <p:spPr bwMode="auto">
            <a:xfrm rot="5400000">
              <a:off x="148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Line 324"/>
            <p:cNvSpPr>
              <a:spLocks noChangeShapeType="1"/>
            </p:cNvSpPr>
            <p:nvPr/>
          </p:nvSpPr>
          <p:spPr bwMode="auto">
            <a:xfrm rot="5400000">
              <a:off x="148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Line 325"/>
            <p:cNvSpPr>
              <a:spLocks noChangeShapeType="1"/>
            </p:cNvSpPr>
            <p:nvPr/>
          </p:nvSpPr>
          <p:spPr bwMode="auto">
            <a:xfrm rot="5400000">
              <a:off x="148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Line 326"/>
            <p:cNvSpPr>
              <a:spLocks noChangeShapeType="1"/>
            </p:cNvSpPr>
            <p:nvPr/>
          </p:nvSpPr>
          <p:spPr bwMode="auto">
            <a:xfrm rot="5400000">
              <a:off x="148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Line 327"/>
            <p:cNvSpPr>
              <a:spLocks noChangeShapeType="1"/>
            </p:cNvSpPr>
            <p:nvPr/>
          </p:nvSpPr>
          <p:spPr bwMode="auto">
            <a:xfrm rot="5400000">
              <a:off x="1725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Line 328"/>
            <p:cNvSpPr>
              <a:spLocks noChangeShapeType="1"/>
            </p:cNvSpPr>
            <p:nvPr/>
          </p:nvSpPr>
          <p:spPr bwMode="auto">
            <a:xfrm rot="5400000">
              <a:off x="1962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Line 329"/>
            <p:cNvSpPr>
              <a:spLocks noChangeShapeType="1"/>
            </p:cNvSpPr>
            <p:nvPr/>
          </p:nvSpPr>
          <p:spPr bwMode="auto">
            <a:xfrm rot="5400000">
              <a:off x="220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Line 330"/>
            <p:cNvSpPr>
              <a:spLocks noChangeShapeType="1"/>
            </p:cNvSpPr>
            <p:nvPr/>
          </p:nvSpPr>
          <p:spPr bwMode="auto">
            <a:xfrm rot="5400000">
              <a:off x="220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Line 331"/>
            <p:cNvSpPr>
              <a:spLocks noChangeShapeType="1"/>
            </p:cNvSpPr>
            <p:nvPr/>
          </p:nvSpPr>
          <p:spPr bwMode="auto">
            <a:xfrm rot="5400000">
              <a:off x="220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Line 332"/>
            <p:cNvSpPr>
              <a:spLocks noChangeShapeType="1"/>
            </p:cNvSpPr>
            <p:nvPr/>
          </p:nvSpPr>
          <p:spPr bwMode="auto">
            <a:xfrm rot="5400000">
              <a:off x="220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Line 333"/>
            <p:cNvSpPr>
              <a:spLocks noChangeShapeType="1"/>
            </p:cNvSpPr>
            <p:nvPr/>
          </p:nvSpPr>
          <p:spPr bwMode="auto">
            <a:xfrm rot="5400000">
              <a:off x="1967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Line 334"/>
            <p:cNvSpPr>
              <a:spLocks noChangeShapeType="1"/>
            </p:cNvSpPr>
            <p:nvPr/>
          </p:nvSpPr>
          <p:spPr bwMode="auto">
            <a:xfrm rot="5400000">
              <a:off x="1725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8" name="Group 335"/>
          <p:cNvGrpSpPr>
            <a:grpSpLocks/>
          </p:cNvGrpSpPr>
          <p:nvPr/>
        </p:nvGrpSpPr>
        <p:grpSpPr bwMode="auto">
          <a:xfrm>
            <a:off x="2444279" y="4745919"/>
            <a:ext cx="838200" cy="1219200"/>
            <a:chOff x="3554" y="2116"/>
            <a:chExt cx="528" cy="768"/>
          </a:xfrm>
        </p:grpSpPr>
        <p:sp>
          <p:nvSpPr>
            <p:cNvPr id="439" name="Oval 336"/>
            <p:cNvSpPr>
              <a:spLocks noChangeArrowheads="1"/>
            </p:cNvSpPr>
            <p:nvPr/>
          </p:nvSpPr>
          <p:spPr bwMode="auto">
            <a:xfrm>
              <a:off x="3794" y="211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0" name="Oval 337"/>
            <p:cNvSpPr>
              <a:spLocks noChangeArrowheads="1"/>
            </p:cNvSpPr>
            <p:nvPr/>
          </p:nvSpPr>
          <p:spPr bwMode="auto">
            <a:xfrm>
              <a:off x="355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1" name="Oval 338"/>
            <p:cNvSpPr>
              <a:spLocks noChangeArrowheads="1"/>
            </p:cNvSpPr>
            <p:nvPr/>
          </p:nvSpPr>
          <p:spPr bwMode="auto">
            <a:xfrm>
              <a:off x="4034" y="235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2" name="Oval 339"/>
            <p:cNvSpPr>
              <a:spLocks noChangeArrowheads="1"/>
            </p:cNvSpPr>
            <p:nvPr/>
          </p:nvSpPr>
          <p:spPr bwMode="auto">
            <a:xfrm>
              <a:off x="355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3" name="Oval 340"/>
            <p:cNvSpPr>
              <a:spLocks noChangeArrowheads="1"/>
            </p:cNvSpPr>
            <p:nvPr/>
          </p:nvSpPr>
          <p:spPr bwMode="auto">
            <a:xfrm>
              <a:off x="4034" y="259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4" name="Oval 341"/>
            <p:cNvSpPr>
              <a:spLocks noChangeArrowheads="1"/>
            </p:cNvSpPr>
            <p:nvPr/>
          </p:nvSpPr>
          <p:spPr bwMode="auto">
            <a:xfrm>
              <a:off x="3794" y="2836"/>
              <a:ext cx="48" cy="48"/>
            </a:xfrm>
            <a:prstGeom prst="ellips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5" name="Line 342"/>
            <p:cNvSpPr>
              <a:spLocks noChangeShapeType="1"/>
            </p:cNvSpPr>
            <p:nvPr/>
          </p:nvSpPr>
          <p:spPr bwMode="auto">
            <a:xfrm>
              <a:off x="3575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6" name="Line 343"/>
            <p:cNvSpPr>
              <a:spLocks noChangeShapeType="1"/>
            </p:cNvSpPr>
            <p:nvPr/>
          </p:nvSpPr>
          <p:spPr bwMode="auto">
            <a:xfrm>
              <a:off x="4058" y="2407"/>
              <a:ext cx="0" cy="19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7" name="Line 344"/>
            <p:cNvSpPr>
              <a:spLocks noChangeShapeType="1"/>
            </p:cNvSpPr>
            <p:nvPr/>
          </p:nvSpPr>
          <p:spPr bwMode="auto">
            <a:xfrm flipH="1">
              <a:off x="3589" y="2160"/>
              <a:ext cx="206" cy="2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8" name="Line 345"/>
            <p:cNvSpPr>
              <a:spLocks noChangeShapeType="1"/>
            </p:cNvSpPr>
            <p:nvPr/>
          </p:nvSpPr>
          <p:spPr bwMode="auto">
            <a:xfrm>
              <a:off x="3590" y="2639"/>
              <a:ext cx="211" cy="2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9" name="Line 346"/>
            <p:cNvSpPr>
              <a:spLocks noChangeShapeType="1"/>
            </p:cNvSpPr>
            <p:nvPr/>
          </p:nvSpPr>
          <p:spPr bwMode="auto">
            <a:xfrm>
              <a:off x="3842" y="2155"/>
              <a:ext cx="211" cy="211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0" name="Line 347"/>
            <p:cNvSpPr>
              <a:spLocks noChangeShapeType="1"/>
            </p:cNvSpPr>
            <p:nvPr/>
          </p:nvSpPr>
          <p:spPr bwMode="auto">
            <a:xfrm flipH="1">
              <a:off x="3830" y="2643"/>
              <a:ext cx="206" cy="205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1" name="Group 348"/>
          <p:cNvGrpSpPr>
            <a:grpSpLocks/>
          </p:cNvGrpSpPr>
          <p:nvPr/>
        </p:nvGrpSpPr>
        <p:grpSpPr bwMode="auto">
          <a:xfrm>
            <a:off x="5430367" y="4364919"/>
            <a:ext cx="1600200" cy="1981200"/>
            <a:chOff x="3314" y="1876"/>
            <a:chExt cx="1008" cy="1248"/>
          </a:xfrm>
        </p:grpSpPr>
        <p:sp>
          <p:nvSpPr>
            <p:cNvPr id="452" name="Oval 349"/>
            <p:cNvSpPr>
              <a:spLocks noChangeArrowheads="1"/>
            </p:cNvSpPr>
            <p:nvPr/>
          </p:nvSpPr>
          <p:spPr bwMode="auto">
            <a:xfrm>
              <a:off x="331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3" name="Oval 350"/>
            <p:cNvSpPr>
              <a:spLocks noChangeArrowheads="1"/>
            </p:cNvSpPr>
            <p:nvPr/>
          </p:nvSpPr>
          <p:spPr bwMode="auto">
            <a:xfrm>
              <a:off x="355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4" name="Oval 351"/>
            <p:cNvSpPr>
              <a:spLocks noChangeArrowheads="1"/>
            </p:cNvSpPr>
            <p:nvPr/>
          </p:nvSpPr>
          <p:spPr bwMode="auto">
            <a:xfrm>
              <a:off x="379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5" name="Oval 352"/>
            <p:cNvSpPr>
              <a:spLocks noChangeArrowheads="1"/>
            </p:cNvSpPr>
            <p:nvPr/>
          </p:nvSpPr>
          <p:spPr bwMode="auto">
            <a:xfrm>
              <a:off x="403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6" name="Oval 353"/>
            <p:cNvSpPr>
              <a:spLocks noChangeArrowheads="1"/>
            </p:cNvSpPr>
            <p:nvPr/>
          </p:nvSpPr>
          <p:spPr bwMode="auto">
            <a:xfrm>
              <a:off x="4274" y="18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7" name="Oval 354"/>
            <p:cNvSpPr>
              <a:spLocks noChangeArrowheads="1"/>
            </p:cNvSpPr>
            <p:nvPr/>
          </p:nvSpPr>
          <p:spPr bwMode="auto">
            <a:xfrm>
              <a:off x="331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8" name="Oval 355"/>
            <p:cNvSpPr>
              <a:spLocks noChangeArrowheads="1"/>
            </p:cNvSpPr>
            <p:nvPr/>
          </p:nvSpPr>
          <p:spPr bwMode="auto">
            <a:xfrm>
              <a:off x="355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59" name="Oval 356"/>
            <p:cNvSpPr>
              <a:spLocks noChangeArrowheads="1"/>
            </p:cNvSpPr>
            <p:nvPr/>
          </p:nvSpPr>
          <p:spPr bwMode="auto">
            <a:xfrm>
              <a:off x="403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0" name="Oval 357"/>
            <p:cNvSpPr>
              <a:spLocks noChangeArrowheads="1"/>
            </p:cNvSpPr>
            <p:nvPr/>
          </p:nvSpPr>
          <p:spPr bwMode="auto">
            <a:xfrm>
              <a:off x="4274" y="211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1" name="Oval 358"/>
            <p:cNvSpPr>
              <a:spLocks noChangeArrowheads="1"/>
            </p:cNvSpPr>
            <p:nvPr/>
          </p:nvSpPr>
          <p:spPr bwMode="auto">
            <a:xfrm>
              <a:off x="331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2" name="Oval 359"/>
            <p:cNvSpPr>
              <a:spLocks noChangeArrowheads="1"/>
            </p:cNvSpPr>
            <p:nvPr/>
          </p:nvSpPr>
          <p:spPr bwMode="auto">
            <a:xfrm>
              <a:off x="379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3" name="Oval 360"/>
            <p:cNvSpPr>
              <a:spLocks noChangeArrowheads="1"/>
            </p:cNvSpPr>
            <p:nvPr/>
          </p:nvSpPr>
          <p:spPr bwMode="auto">
            <a:xfrm>
              <a:off x="4274" y="235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4" name="Oval 361"/>
            <p:cNvSpPr>
              <a:spLocks noChangeArrowheads="1"/>
            </p:cNvSpPr>
            <p:nvPr/>
          </p:nvSpPr>
          <p:spPr bwMode="auto">
            <a:xfrm>
              <a:off x="331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5" name="Oval 362"/>
            <p:cNvSpPr>
              <a:spLocks noChangeArrowheads="1"/>
            </p:cNvSpPr>
            <p:nvPr/>
          </p:nvSpPr>
          <p:spPr bwMode="auto">
            <a:xfrm>
              <a:off x="379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6" name="Oval 363"/>
            <p:cNvSpPr>
              <a:spLocks noChangeArrowheads="1"/>
            </p:cNvSpPr>
            <p:nvPr/>
          </p:nvSpPr>
          <p:spPr bwMode="auto">
            <a:xfrm>
              <a:off x="4274" y="259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7" name="Oval 364"/>
            <p:cNvSpPr>
              <a:spLocks noChangeArrowheads="1"/>
            </p:cNvSpPr>
            <p:nvPr/>
          </p:nvSpPr>
          <p:spPr bwMode="auto">
            <a:xfrm>
              <a:off x="331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8" name="Oval 365"/>
            <p:cNvSpPr>
              <a:spLocks noChangeArrowheads="1"/>
            </p:cNvSpPr>
            <p:nvPr/>
          </p:nvSpPr>
          <p:spPr bwMode="auto">
            <a:xfrm>
              <a:off x="355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69" name="Oval 366"/>
            <p:cNvSpPr>
              <a:spLocks noChangeArrowheads="1"/>
            </p:cNvSpPr>
            <p:nvPr/>
          </p:nvSpPr>
          <p:spPr bwMode="auto">
            <a:xfrm>
              <a:off x="403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0" name="Oval 367"/>
            <p:cNvSpPr>
              <a:spLocks noChangeArrowheads="1"/>
            </p:cNvSpPr>
            <p:nvPr/>
          </p:nvSpPr>
          <p:spPr bwMode="auto">
            <a:xfrm>
              <a:off x="4274" y="283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1" name="Oval 368"/>
            <p:cNvSpPr>
              <a:spLocks noChangeArrowheads="1"/>
            </p:cNvSpPr>
            <p:nvPr/>
          </p:nvSpPr>
          <p:spPr bwMode="auto">
            <a:xfrm>
              <a:off x="331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2" name="Oval 369"/>
            <p:cNvSpPr>
              <a:spLocks noChangeArrowheads="1"/>
            </p:cNvSpPr>
            <p:nvPr/>
          </p:nvSpPr>
          <p:spPr bwMode="auto">
            <a:xfrm>
              <a:off x="355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3" name="Oval 370"/>
            <p:cNvSpPr>
              <a:spLocks noChangeArrowheads="1"/>
            </p:cNvSpPr>
            <p:nvPr/>
          </p:nvSpPr>
          <p:spPr bwMode="auto">
            <a:xfrm>
              <a:off x="379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4" name="Oval 371"/>
            <p:cNvSpPr>
              <a:spLocks noChangeArrowheads="1"/>
            </p:cNvSpPr>
            <p:nvPr/>
          </p:nvSpPr>
          <p:spPr bwMode="auto">
            <a:xfrm>
              <a:off x="403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5" name="Oval 372"/>
            <p:cNvSpPr>
              <a:spLocks noChangeArrowheads="1"/>
            </p:cNvSpPr>
            <p:nvPr/>
          </p:nvSpPr>
          <p:spPr bwMode="auto">
            <a:xfrm>
              <a:off x="4274" y="3076"/>
              <a:ext cx="48" cy="48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76" name="Line 373"/>
            <p:cNvSpPr>
              <a:spLocks noChangeShapeType="1"/>
            </p:cNvSpPr>
            <p:nvPr/>
          </p:nvSpPr>
          <p:spPr bwMode="auto">
            <a:xfrm>
              <a:off x="3821" y="2407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7" name="Line 374"/>
            <p:cNvSpPr>
              <a:spLocks noChangeShapeType="1"/>
            </p:cNvSpPr>
            <p:nvPr/>
          </p:nvSpPr>
          <p:spPr bwMode="auto">
            <a:xfrm>
              <a:off x="333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8" name="Line 375"/>
            <p:cNvSpPr>
              <a:spLocks noChangeShapeType="1"/>
            </p:cNvSpPr>
            <p:nvPr/>
          </p:nvSpPr>
          <p:spPr bwMode="auto">
            <a:xfrm>
              <a:off x="357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9" name="Line 376"/>
            <p:cNvSpPr>
              <a:spLocks noChangeShapeType="1"/>
            </p:cNvSpPr>
            <p:nvPr/>
          </p:nvSpPr>
          <p:spPr bwMode="auto">
            <a:xfrm>
              <a:off x="4058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0" name="Line 377"/>
            <p:cNvSpPr>
              <a:spLocks noChangeShapeType="1"/>
            </p:cNvSpPr>
            <p:nvPr/>
          </p:nvSpPr>
          <p:spPr bwMode="auto">
            <a:xfrm>
              <a:off x="4295" y="192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" name="Line 378"/>
            <p:cNvSpPr>
              <a:spLocks noChangeShapeType="1"/>
            </p:cNvSpPr>
            <p:nvPr/>
          </p:nvSpPr>
          <p:spPr bwMode="auto">
            <a:xfrm>
              <a:off x="4295" y="2165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2" name="Line 379"/>
            <p:cNvSpPr>
              <a:spLocks noChangeShapeType="1"/>
            </p:cNvSpPr>
            <p:nvPr/>
          </p:nvSpPr>
          <p:spPr bwMode="auto">
            <a:xfrm>
              <a:off x="4295" y="24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3" name="Line 380"/>
            <p:cNvSpPr>
              <a:spLocks noChangeShapeType="1"/>
            </p:cNvSpPr>
            <p:nvPr/>
          </p:nvSpPr>
          <p:spPr bwMode="auto">
            <a:xfrm>
              <a:off x="4295" y="2648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4" name="Line 381"/>
            <p:cNvSpPr>
              <a:spLocks noChangeShapeType="1"/>
            </p:cNvSpPr>
            <p:nvPr/>
          </p:nvSpPr>
          <p:spPr bwMode="auto">
            <a:xfrm>
              <a:off x="429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5" name="Line 382"/>
            <p:cNvSpPr>
              <a:spLocks noChangeShapeType="1"/>
            </p:cNvSpPr>
            <p:nvPr/>
          </p:nvSpPr>
          <p:spPr bwMode="auto">
            <a:xfrm>
              <a:off x="405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6" name="Line 383"/>
            <p:cNvSpPr>
              <a:spLocks noChangeShapeType="1"/>
            </p:cNvSpPr>
            <p:nvPr/>
          </p:nvSpPr>
          <p:spPr bwMode="auto">
            <a:xfrm>
              <a:off x="3575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7" name="Line 384"/>
            <p:cNvSpPr>
              <a:spLocks noChangeShapeType="1"/>
            </p:cNvSpPr>
            <p:nvPr/>
          </p:nvSpPr>
          <p:spPr bwMode="auto">
            <a:xfrm>
              <a:off x="3333" y="289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8" name="Line 385"/>
            <p:cNvSpPr>
              <a:spLocks noChangeShapeType="1"/>
            </p:cNvSpPr>
            <p:nvPr/>
          </p:nvSpPr>
          <p:spPr bwMode="auto">
            <a:xfrm>
              <a:off x="3333" y="2643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9" name="Line 386"/>
            <p:cNvSpPr>
              <a:spLocks noChangeShapeType="1"/>
            </p:cNvSpPr>
            <p:nvPr/>
          </p:nvSpPr>
          <p:spPr bwMode="auto">
            <a:xfrm>
              <a:off x="3333" y="241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0" name="Line 387"/>
            <p:cNvSpPr>
              <a:spLocks noChangeShapeType="1"/>
            </p:cNvSpPr>
            <p:nvPr/>
          </p:nvSpPr>
          <p:spPr bwMode="auto">
            <a:xfrm>
              <a:off x="3333" y="2170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" name="Line 388"/>
            <p:cNvSpPr>
              <a:spLocks noChangeShapeType="1"/>
            </p:cNvSpPr>
            <p:nvPr/>
          </p:nvSpPr>
          <p:spPr bwMode="auto">
            <a:xfrm rot="5400000">
              <a:off x="345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" name="Line 389"/>
            <p:cNvSpPr>
              <a:spLocks noChangeShapeType="1"/>
            </p:cNvSpPr>
            <p:nvPr/>
          </p:nvSpPr>
          <p:spPr bwMode="auto">
            <a:xfrm rot="5400000">
              <a:off x="345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" name="Line 390"/>
            <p:cNvSpPr>
              <a:spLocks noChangeShapeType="1"/>
            </p:cNvSpPr>
            <p:nvPr/>
          </p:nvSpPr>
          <p:spPr bwMode="auto">
            <a:xfrm rot="5400000">
              <a:off x="345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4" name="Line 391"/>
            <p:cNvSpPr>
              <a:spLocks noChangeShapeType="1"/>
            </p:cNvSpPr>
            <p:nvPr/>
          </p:nvSpPr>
          <p:spPr bwMode="auto">
            <a:xfrm rot="5400000">
              <a:off x="345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5" name="Line 392"/>
            <p:cNvSpPr>
              <a:spLocks noChangeShapeType="1"/>
            </p:cNvSpPr>
            <p:nvPr/>
          </p:nvSpPr>
          <p:spPr bwMode="auto">
            <a:xfrm rot="5400000">
              <a:off x="3695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6" name="Line 393"/>
            <p:cNvSpPr>
              <a:spLocks noChangeShapeType="1"/>
            </p:cNvSpPr>
            <p:nvPr/>
          </p:nvSpPr>
          <p:spPr bwMode="auto">
            <a:xfrm rot="5400000">
              <a:off x="3932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7" name="Line 394"/>
            <p:cNvSpPr>
              <a:spLocks noChangeShapeType="1"/>
            </p:cNvSpPr>
            <p:nvPr/>
          </p:nvSpPr>
          <p:spPr bwMode="auto">
            <a:xfrm rot="5400000">
              <a:off x="4179" y="1802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8" name="Line 395"/>
            <p:cNvSpPr>
              <a:spLocks noChangeShapeType="1"/>
            </p:cNvSpPr>
            <p:nvPr/>
          </p:nvSpPr>
          <p:spPr bwMode="auto">
            <a:xfrm rot="5400000">
              <a:off x="4179" y="204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9" name="Line 396"/>
            <p:cNvSpPr>
              <a:spLocks noChangeShapeType="1"/>
            </p:cNvSpPr>
            <p:nvPr/>
          </p:nvSpPr>
          <p:spPr bwMode="auto">
            <a:xfrm rot="5400000">
              <a:off x="4179" y="2764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Line 397"/>
            <p:cNvSpPr>
              <a:spLocks noChangeShapeType="1"/>
            </p:cNvSpPr>
            <p:nvPr/>
          </p:nvSpPr>
          <p:spPr bwMode="auto">
            <a:xfrm rot="5400000">
              <a:off x="4179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" name="Line 398"/>
            <p:cNvSpPr>
              <a:spLocks noChangeShapeType="1"/>
            </p:cNvSpPr>
            <p:nvPr/>
          </p:nvSpPr>
          <p:spPr bwMode="auto">
            <a:xfrm rot="5400000">
              <a:off x="3937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" name="Line 399"/>
            <p:cNvSpPr>
              <a:spLocks noChangeShapeType="1"/>
            </p:cNvSpPr>
            <p:nvPr/>
          </p:nvSpPr>
          <p:spPr bwMode="auto">
            <a:xfrm rot="5400000">
              <a:off x="3695" y="3006"/>
              <a:ext cx="0" cy="1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3" name="Line 400"/>
            <p:cNvSpPr>
              <a:spLocks noChangeShapeType="1"/>
            </p:cNvSpPr>
            <p:nvPr/>
          </p:nvSpPr>
          <p:spPr bwMode="auto">
            <a:xfrm>
              <a:off x="3348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4" name="Line 401"/>
            <p:cNvSpPr>
              <a:spLocks noChangeShapeType="1"/>
            </p:cNvSpPr>
            <p:nvPr/>
          </p:nvSpPr>
          <p:spPr bwMode="auto">
            <a:xfrm>
              <a:off x="4073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5" name="Line 402"/>
            <p:cNvSpPr>
              <a:spLocks noChangeShapeType="1"/>
            </p:cNvSpPr>
            <p:nvPr/>
          </p:nvSpPr>
          <p:spPr bwMode="auto">
            <a:xfrm>
              <a:off x="4073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6" name="Line 403"/>
            <p:cNvSpPr>
              <a:spLocks noChangeShapeType="1"/>
            </p:cNvSpPr>
            <p:nvPr/>
          </p:nvSpPr>
          <p:spPr bwMode="auto">
            <a:xfrm>
              <a:off x="3363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7" name="Line 404"/>
            <p:cNvSpPr>
              <a:spLocks noChangeShapeType="1"/>
            </p:cNvSpPr>
            <p:nvPr/>
          </p:nvSpPr>
          <p:spPr bwMode="auto">
            <a:xfrm>
              <a:off x="3590" y="215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8" name="Line 405"/>
            <p:cNvSpPr>
              <a:spLocks noChangeShapeType="1"/>
            </p:cNvSpPr>
            <p:nvPr/>
          </p:nvSpPr>
          <p:spPr bwMode="auto">
            <a:xfrm>
              <a:off x="3837" y="2640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9" name="Line 406"/>
            <p:cNvSpPr>
              <a:spLocks noChangeShapeType="1"/>
            </p:cNvSpPr>
            <p:nvPr/>
          </p:nvSpPr>
          <p:spPr bwMode="auto">
            <a:xfrm>
              <a:off x="3837" y="191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0" name="Line 407"/>
            <p:cNvSpPr>
              <a:spLocks noChangeShapeType="1"/>
            </p:cNvSpPr>
            <p:nvPr/>
          </p:nvSpPr>
          <p:spPr bwMode="auto">
            <a:xfrm>
              <a:off x="4073" y="2160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1" name="Line 408"/>
            <p:cNvSpPr>
              <a:spLocks noChangeShapeType="1"/>
            </p:cNvSpPr>
            <p:nvPr/>
          </p:nvSpPr>
          <p:spPr bwMode="auto">
            <a:xfrm>
              <a:off x="3348" y="2634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" name="Line 409"/>
            <p:cNvSpPr>
              <a:spLocks noChangeShapeType="1"/>
            </p:cNvSpPr>
            <p:nvPr/>
          </p:nvSpPr>
          <p:spPr bwMode="auto">
            <a:xfrm flipH="1">
              <a:off x="3353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" name="Line 410"/>
            <p:cNvSpPr>
              <a:spLocks noChangeShapeType="1"/>
            </p:cNvSpPr>
            <p:nvPr/>
          </p:nvSpPr>
          <p:spPr bwMode="auto">
            <a:xfrm flipH="1">
              <a:off x="3595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" name="Line 411"/>
            <p:cNvSpPr>
              <a:spLocks noChangeShapeType="1"/>
            </p:cNvSpPr>
            <p:nvPr/>
          </p:nvSpPr>
          <p:spPr bwMode="auto">
            <a:xfrm flipH="1">
              <a:off x="4073" y="191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5" name="Line 412"/>
            <p:cNvSpPr>
              <a:spLocks noChangeShapeType="1"/>
            </p:cNvSpPr>
            <p:nvPr/>
          </p:nvSpPr>
          <p:spPr bwMode="auto">
            <a:xfrm flipH="1">
              <a:off x="3353" y="216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6" name="Line 413"/>
            <p:cNvSpPr>
              <a:spLocks noChangeShapeType="1"/>
            </p:cNvSpPr>
            <p:nvPr/>
          </p:nvSpPr>
          <p:spPr bwMode="auto">
            <a:xfrm flipH="1">
              <a:off x="3831" y="216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7" name="Line 414"/>
            <p:cNvSpPr>
              <a:spLocks noChangeShapeType="1"/>
            </p:cNvSpPr>
            <p:nvPr/>
          </p:nvSpPr>
          <p:spPr bwMode="auto">
            <a:xfrm flipH="1">
              <a:off x="3830" y="287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8" name="Line 415"/>
            <p:cNvSpPr>
              <a:spLocks noChangeShapeType="1"/>
            </p:cNvSpPr>
            <p:nvPr/>
          </p:nvSpPr>
          <p:spPr bwMode="auto">
            <a:xfrm>
              <a:off x="3590" y="2876"/>
              <a:ext cx="211" cy="21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9" name="Line 416"/>
            <p:cNvSpPr>
              <a:spLocks noChangeShapeType="1"/>
            </p:cNvSpPr>
            <p:nvPr/>
          </p:nvSpPr>
          <p:spPr bwMode="auto">
            <a:xfrm flipH="1">
              <a:off x="3353" y="288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0" name="Line 417"/>
            <p:cNvSpPr>
              <a:spLocks noChangeShapeType="1"/>
            </p:cNvSpPr>
            <p:nvPr/>
          </p:nvSpPr>
          <p:spPr bwMode="auto">
            <a:xfrm flipH="1">
              <a:off x="4073" y="2880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1" name="Line 418"/>
            <p:cNvSpPr>
              <a:spLocks noChangeShapeType="1"/>
            </p:cNvSpPr>
            <p:nvPr/>
          </p:nvSpPr>
          <p:spPr bwMode="auto">
            <a:xfrm flipH="1">
              <a:off x="4073" y="263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" name="Line 419"/>
            <p:cNvSpPr>
              <a:spLocks noChangeShapeType="1"/>
            </p:cNvSpPr>
            <p:nvPr/>
          </p:nvSpPr>
          <p:spPr bwMode="auto">
            <a:xfrm flipH="1">
              <a:off x="3589" y="2639"/>
              <a:ext cx="206" cy="20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688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برچسب‏گذاری اجزاء متصل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چگونه اجزاء متصل در تصویر باینری را مشخص کنیم؟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الگوریتم یک جزء در هر زمان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الگوریتم برای استخراج اجزاء، از پیکسل نخست تصویر شروع می‏کنیم و به هر پیکسل که رسیدیم پیکسل‏های متصل به آن را محاسبه می‏کنیم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سپس، این روند برای پیکسل‏های بعدی که هنوز برچسب نخورده‏اند تکرار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207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استخراج یک ناحیه متصل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6323" y="1448306"/>
            <a:ext cx="6021162" cy="53553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charset="0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charset="0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charset="0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 dirty="0" smtClean="0">
                <a:latin typeface="Courier New" pitchFamily="49" charset="0"/>
              </a:rPr>
              <a:t>// Finding the connected component containing an object pixel p</a:t>
            </a:r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Initialize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Create a result set S that contains only p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Create a Visited flag at each pixel, and set it to be False except for p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Initialize a queue (or stack) Q that contains only p.</a:t>
            </a:r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Repeat until Q is empty: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Pop a pixel x from Q.</a:t>
            </a:r>
          </a:p>
          <a:p>
            <a:pPr lvl="1"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For each unvisited object pixel y connected to x, add y to S, set its flag to be visited, and push y to Q.</a:t>
            </a:r>
          </a:p>
          <a:p>
            <a:pPr>
              <a:spcBef>
                <a:spcPct val="50000"/>
              </a:spcBef>
              <a:buFontTx/>
              <a:buAutoNum type="arabicPeriod"/>
              <a:defRPr/>
            </a:pPr>
            <a:r>
              <a:rPr lang="en-US" b="1" dirty="0" smtClean="0">
                <a:latin typeface="Courier New" pitchFamily="49" charset="0"/>
              </a:rPr>
              <a:t>Output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292098" y="3765048"/>
                <a:ext cx="11667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098" y="3765048"/>
                <a:ext cx="1166730" cy="276999"/>
              </a:xfrm>
              <a:prstGeom prst="rect">
                <a:avLst/>
              </a:prstGeom>
              <a:blipFill>
                <a:blip r:embed="rId3"/>
                <a:stretch>
                  <a:fillRect l="-364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342082"/>
              </p:ext>
            </p:extLst>
          </p:nvPr>
        </p:nvGraphicFramePr>
        <p:xfrm>
          <a:off x="6444208" y="4609058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29082"/>
              </p:ext>
            </p:extLst>
          </p:nvPr>
        </p:nvGraphicFramePr>
        <p:xfrm>
          <a:off x="6444208" y="1448306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303770" y="1678127"/>
                <a:ext cx="195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3770" y="1678127"/>
                <a:ext cx="195182" cy="276999"/>
              </a:xfrm>
              <a:prstGeom prst="rect">
                <a:avLst/>
              </a:prstGeom>
              <a:blipFill>
                <a:blip r:embed="rId4"/>
                <a:stretch>
                  <a:fillRect l="-28125" r="-25000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292098" y="4187053"/>
                <a:ext cx="12026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2098" y="4187053"/>
                <a:ext cx="1202637" cy="276999"/>
              </a:xfrm>
              <a:prstGeom prst="rect">
                <a:avLst/>
              </a:prstGeom>
              <a:blipFill>
                <a:blip r:embed="rId5"/>
                <a:stretch>
                  <a:fillRect l="-558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00767" y="4187052"/>
                <a:ext cx="918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67" y="4187052"/>
                <a:ext cx="918072" cy="276999"/>
              </a:xfrm>
              <a:prstGeom prst="rect">
                <a:avLst/>
              </a:prstGeom>
              <a:blipFill>
                <a:blip r:embed="rId6"/>
                <a:stretch>
                  <a:fillRect l="-7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289534" y="3763469"/>
                <a:ext cx="2047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34" y="3763469"/>
                <a:ext cx="2047612" cy="276999"/>
              </a:xfrm>
              <a:prstGeom prst="rect">
                <a:avLst/>
              </a:prstGeom>
              <a:blipFill>
                <a:blip r:embed="rId7"/>
                <a:stretch>
                  <a:fillRect l="-208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89534" y="4189960"/>
                <a:ext cx="15007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534" y="4189960"/>
                <a:ext cx="1500795" cy="276999"/>
              </a:xfrm>
              <a:prstGeom prst="rect">
                <a:avLst/>
              </a:prstGeom>
              <a:blipFill>
                <a:blip r:embed="rId8"/>
                <a:stretch>
                  <a:fillRect l="-4472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452420"/>
              </p:ext>
            </p:extLst>
          </p:nvPr>
        </p:nvGraphicFramePr>
        <p:xfrm>
          <a:off x="6444208" y="4606150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91997"/>
              </p:ext>
            </p:extLst>
          </p:nvPr>
        </p:nvGraphicFramePr>
        <p:xfrm>
          <a:off x="6443266" y="1445687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064797"/>
              </p:ext>
            </p:extLst>
          </p:nvPr>
        </p:nvGraphicFramePr>
        <p:xfrm>
          <a:off x="6443266" y="4603242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40" y="1464354"/>
            <a:ext cx="2584091" cy="2584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40" y="4139732"/>
            <a:ext cx="2588364" cy="258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53" presetClass="exit" presetSubtype="3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14" grpId="0"/>
      <p:bldP spid="14" grpId="1"/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8" grpId="0"/>
      <p:bldP spid="1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143468"/>
              </p:ext>
            </p:extLst>
          </p:nvPr>
        </p:nvGraphicFramePr>
        <p:xfrm>
          <a:off x="168275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الگوریتم یک جزء در هر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زمان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45870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پیکسل نخست تصویر شروع می‏کنیم و به هر پیکسل که رسیدیم پیکسل‏های متصل به آن را محاسبه می‏کنیم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سپس، این روند برای پیکسل‏های بعدی که هنوز برچسب نخورده‏اند تکرار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905819"/>
              </p:ext>
            </p:extLst>
          </p:nvPr>
        </p:nvGraphicFramePr>
        <p:xfrm>
          <a:off x="168275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444911"/>
              </p:ext>
            </p:extLst>
          </p:nvPr>
        </p:nvGraphicFramePr>
        <p:xfrm>
          <a:off x="168275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804619"/>
              </p:ext>
            </p:extLst>
          </p:nvPr>
        </p:nvGraphicFramePr>
        <p:xfrm>
          <a:off x="168984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929054"/>
              </p:ext>
            </p:extLst>
          </p:nvPr>
        </p:nvGraphicFramePr>
        <p:xfrm>
          <a:off x="168275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809780"/>
              </p:ext>
            </p:extLst>
          </p:nvPr>
        </p:nvGraphicFramePr>
        <p:xfrm>
          <a:off x="167566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378527"/>
              </p:ext>
            </p:extLst>
          </p:nvPr>
        </p:nvGraphicFramePr>
        <p:xfrm>
          <a:off x="166857" y="4500671"/>
          <a:ext cx="2194560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4320">
                  <a:extLst>
                    <a:ext uri="{9D8B030D-6E8A-4147-A177-3AD203B41FA5}">
                      <a16:colId xmlns:a16="http://schemas.microsoft.com/office/drawing/2014/main" val="77978417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974940573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69541184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195219001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60951928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879467752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336754823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0525481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7849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920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40377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88235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90627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5648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335368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89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36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رشد 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هدف از این الگوریتم استخراج ناحیه مربوط به یک شیئ در تصویر است که یک نقطه از آن را می‏دانیم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نقطه اولیه بذر یا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seed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گفته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3915163"/>
            <a:ext cx="2194560" cy="2743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915163"/>
            <a:ext cx="21945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رشد </a:t>
            </a:r>
            <a:r>
              <a:rPr lang="fa-IR" dirty="0" smtClean="0"/>
              <a:t>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الگوریتم رشد ناحیه مشابه با استخراج یک جزء متصل در تصویر باینری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تفاوت با تصویر باینری آن است که مقادیر پیکسل‏ها باینری نیستند و حتی می‏توانند رنگی باشند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پیاده‏سازی، تفاوت اصلی در این است که پیکسل‏های همسایه به چه شرطی به ناحیه اضافه شوند؟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باید محتوای مشابهی داشته باشد که معادل با اختلاف کم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اختلاف با چه معیاری سنجیده شود؟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918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رنگ پیکسل مورد نظر را با رنگ پیکسل بذر مقایسه کرد و اگر اختلاف آنها از حدی کمتر بود به ناحیه اضافه شوند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sz="26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روش معادل با این است که ابتدا تصویر را بر اساس اختلاف با رنگ مورد نظر باینری کرده و سپس ناحیه متصل به این پیکسل را استخراج 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مقایسه را بجای پیکسل بذر با پیکسل‏های مجاور انجام داد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sz="26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این حالت رشد </a:t>
            </a:r>
            <a:r>
              <a:rPr lang="fa-IR" alt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محلی </a:t>
            </a:r>
            <a:r>
              <a:rPr lang="fa-IR" altLang="en-US" sz="26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(در </a:t>
            </a:r>
            <a:r>
              <a:rPr lang="fa-IR" altLang="en-US" sz="26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برابر رشد </a:t>
            </a:r>
            <a:r>
              <a:rPr lang="fa-IR" altLang="en-US" sz="26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سراسری) گفته می‏شود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sz="26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روش برای حالت‏هایی که مرز ضعیف وجود دارد دچار نشت می‏شود</a:t>
            </a:r>
            <a:endParaRPr lang="en-US" altLang="en-US" sz="2600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معیار اختلاف برای رشد 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" y="4014211"/>
            <a:ext cx="219456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195" y="4014211"/>
            <a:ext cx="219456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063" y="4014211"/>
            <a:ext cx="219456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6" y="4014211"/>
            <a:ext cx="219456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6" y="4014211"/>
            <a:ext cx="219456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" y="4014211"/>
            <a:ext cx="2194560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628" y="4014211"/>
            <a:ext cx="2194560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8037" y="4014211"/>
            <a:ext cx="1635977" cy="1384290"/>
          </a:xfrm>
          <a:prstGeom prst="rect">
            <a:avLst/>
          </a:prstGeom>
        </p:spPr>
      </p:pic>
      <p:sp>
        <p:nvSpPr>
          <p:cNvPr id="16" name="Rectangle 15"/>
          <p:cNvSpPr>
            <a:spLocks noChangeAspect="1"/>
          </p:cNvSpPr>
          <p:nvPr/>
        </p:nvSpPr>
        <p:spPr>
          <a:xfrm>
            <a:off x="1588151" y="4683557"/>
            <a:ext cx="219349" cy="185603"/>
          </a:xfrm>
          <a:prstGeom prst="rect">
            <a:avLst/>
          </a:prstGeom>
          <a:noFill/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96" y="4014211"/>
            <a:ext cx="219456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3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6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9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2" dur="indefinite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85" dur="indefinite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کانتور فعال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368172"/>
            <a:ext cx="91440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روش‏های ذکر شده تنها از رنگ و مجاورت برای ناحیه‏بندی استفاده شده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این وجود، شکل مرز یا کانتور ناحیه‏ها نیز دارای اهمیت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هدف از کانتور فعال بدست آوردن مرزی برای ناحیه مورد نظر است که هم از لحاظ رنگی همگن باشد و هم دارای مرز همواری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نام‏های دیگر این الگوریتم عبارتند از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Snake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String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Balloon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387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کانتور </a:t>
            </a:r>
            <a:r>
              <a:rPr lang="fa-IR" dirty="0" smtClean="0"/>
              <a:t>فعال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4" name="Picture 6" descr="C:\My Documents\vision_s02\lecture5_snakes\dava95c_img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016" y="3284984"/>
            <a:ext cx="2194560" cy="219456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My Documents\vision_s02\lecture5_snakes\dava95c_img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" y="3286607"/>
            <a:ext cx="2194560" cy="219456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My Documents\vision_s02\lecture5_snakes\dava95c_img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438" y="3284984"/>
            <a:ext cx="2194560" cy="219456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My Documents\vision_s02\lecture5_snakes\dava95c_img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040" y="3284984"/>
            <a:ext cx="2194560" cy="2194560"/>
          </a:xfrm>
          <a:prstGeom prst="rect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1401625"/>
            <a:ext cx="914399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یک کانتور اولیه شروع می‏شود و سپس آن را تکامل می‏دهد تا به مشخصه‏های مهمی از تصویر مانند لبه‏ها برسد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11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کانتور </a:t>
            </a:r>
            <a:r>
              <a:rPr lang="fa-IR" dirty="0" smtClean="0"/>
              <a:t>فعال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557338"/>
            <a:ext cx="9143999" cy="35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مقداردهی اولیه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می‏تواند توسط کاربر یا به صورت خودکار مشخص 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مشخصه‏های کانتور (انرژی داخلی)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پیوستگی، همواری، و ...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مشخصه‏های تصویر (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خارجی یا انرژی تصویر)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سطوح روشنایی، لبه‏ها، گوشه‏ها، و ...</a:t>
            </a:r>
          </a:p>
        </p:txBody>
      </p:sp>
    </p:spTree>
    <p:extLst>
      <p:ext uri="{BB962C8B-B14F-4D97-AF65-F5344CB8AC3E}">
        <p14:creationId xmlns:p14="http://schemas.microsoft.com/office/powerpoint/2010/main" val="369624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کانتور فعال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0" y="1340768"/>
                <a:ext cx="9143999" cy="375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چارچوب کانتور فعال بر اساس پیدا کردن کانتوری است که یک تابع انرژی را بهینه نماید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یک کانتور پارامتری به صورت زیر تعریف می‏شود: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که معمولا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𝑠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0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تعریف می‏شود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رابطه پارامتری یک دایره؟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0768"/>
                <a:ext cx="9143999" cy="3754874"/>
              </a:xfrm>
              <a:prstGeom prst="rect">
                <a:avLst/>
              </a:prstGeom>
              <a:blipFill>
                <a:blip r:embed="rId3"/>
                <a:stretch>
                  <a:fillRect l="-2800" t="-162" r="-1600" b="-4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9897" y="3278802"/>
                <a:ext cx="3048655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97" y="3278802"/>
                <a:ext cx="3048655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2534" y="4958872"/>
                <a:ext cx="5000536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4" y="4958872"/>
                <a:ext cx="5000536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5303464" y="5311418"/>
            <a:ext cx="3255963" cy="1546582"/>
            <a:chOff x="5303464" y="5311418"/>
            <a:chExt cx="3255963" cy="154658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464" y="5311418"/>
              <a:ext cx="3255963" cy="154658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875463" y="5407460"/>
              <a:ext cx="1656977" cy="1433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591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کانتور فعال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557338"/>
            <a:ext cx="9143999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معمول کانتور با تعداد گسسته‏ای نقطه مشخص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هر نقطه به یکی از نقاط همسایگی خود جابجا می‏شود که از لحاظ انرژی کانتور مناسب‏تر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95"/>
          <a:stretch/>
        </p:blipFill>
        <p:spPr>
          <a:xfrm>
            <a:off x="995803" y="2471599"/>
            <a:ext cx="7133034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9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انرژی کانتور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9358" y="1557338"/>
            <a:ext cx="9163358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انرژی معمولا از جمع دو انرژی بدست می‏آید: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داخلی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خارجی یا انرژی تصویر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379" y="4131066"/>
                <a:ext cx="5568063" cy="496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9" y="4131066"/>
                <a:ext cx="5568063" cy="4967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6379" y="4942072"/>
                <a:ext cx="2865592" cy="96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79" y="4942072"/>
                <a:ext cx="2865592" cy="9678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23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داخلی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374221"/>
            <a:ext cx="914399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متداول‏ترین انرژی‏های داخلی عبارتند از پیوستگی و همواری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پیوستگی یک کانتور: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همواری یک کانتور: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5917" y="2691210"/>
                <a:ext cx="6403548" cy="10437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𝑑𝑠</m:t>
                                  </m:r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917" y="2691210"/>
                <a:ext cx="6403548" cy="1043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644" y="4565245"/>
                <a:ext cx="6971909" cy="1066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𝑐𝑢𝑟𝑣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4" y="4565245"/>
                <a:ext cx="6971909" cy="10667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24517" y="6015230"/>
                <a:ext cx="731399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17" y="6015230"/>
                <a:ext cx="7313990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79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انرژی </a:t>
            </a:r>
            <a:r>
              <a:rPr lang="fa-IR" dirty="0" smtClean="0"/>
              <a:t>داخلی گسسته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782089"/>
                <a:ext cx="2740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782089"/>
                <a:ext cx="274004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9512" y="3574177"/>
                <a:ext cx="41429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574177"/>
                <a:ext cx="414292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9512" y="1628800"/>
                <a:ext cx="7313990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628800"/>
                <a:ext cx="7313990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12" y="4953369"/>
                <a:ext cx="8054769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953369"/>
                <a:ext cx="8054769" cy="12119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8254" y="2769685"/>
            <a:ext cx="3682088" cy="195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انرژی </a:t>
            </a:r>
            <a:r>
              <a:rPr lang="fa-IR" dirty="0" smtClean="0"/>
              <a:t>پیوستگی گسسته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34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پیوستگی کانتور در چه حالتی بهینه است؟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2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نرمالیزه کردن این تابع انرژی می‏توان از تابع زیر استفاده کرد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2231162"/>
                <a:ext cx="6533007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231162"/>
                <a:ext cx="6533007" cy="121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503919"/>
                <a:ext cx="7477175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acc>
                            <m:accPr>
                              <m:chr m:val="̅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503919"/>
                <a:ext cx="7477175" cy="121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88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ناحیه‏بندی تصویر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انرژی </a:t>
            </a:r>
            <a:r>
              <a:rPr lang="fa-IR" dirty="0" smtClean="0"/>
              <a:t>پیوستگی گسسته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275" y="1420454"/>
                <a:ext cx="7191649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𝑐𝑜𝑛𝑡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acc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1420454"/>
                <a:ext cx="7191649" cy="121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9361" y="3493289"/>
            <a:ext cx="2587752" cy="2313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32888" y="5888885"/>
                <a:ext cx="3414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88" y="5888885"/>
                <a:ext cx="34144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58171" y="3770901"/>
            <a:ext cx="2286000" cy="1274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5184" y="3336991"/>
            <a:ext cx="2596896" cy="224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22912" y="5888885"/>
                <a:ext cx="3414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12" y="5888885"/>
                <a:ext cx="341440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30451" y="5888885"/>
                <a:ext cx="3414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51" y="5888885"/>
                <a:ext cx="341440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4248" y="3264983"/>
            <a:ext cx="2377440" cy="23865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665955" y="5885064"/>
                <a:ext cx="65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5" y="5885064"/>
                <a:ext cx="65402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84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15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همواری گسسته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انرژی همواری کانتور در چه حالتی بهینه است؟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2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512" y="2060848"/>
                <a:ext cx="5394361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𝑐𝑢𝑟𝑣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060848"/>
                <a:ext cx="5394361" cy="121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9361" y="3637305"/>
            <a:ext cx="2587752" cy="2313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32888" y="6032901"/>
                <a:ext cx="34144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88" y="6032901"/>
                <a:ext cx="341440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4858171" y="3914917"/>
            <a:ext cx="2286000" cy="1274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95184" y="3481007"/>
            <a:ext cx="2596896" cy="224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822912" y="6032901"/>
                <a:ext cx="65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912" y="6032901"/>
                <a:ext cx="654025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16637" y="6029080"/>
                <a:ext cx="65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637" y="6029080"/>
                <a:ext cx="65402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665955" y="6029080"/>
                <a:ext cx="65402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955" y="6029080"/>
                <a:ext cx="654025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215516" y="3501008"/>
            <a:ext cx="8784976" cy="2450596"/>
            <a:chOff x="215516" y="3066636"/>
            <a:chExt cx="8784976" cy="2450596"/>
          </a:xfrm>
        </p:grpSpPr>
        <p:sp>
          <p:nvSpPr>
            <p:cNvPr id="15" name="Oval 14"/>
            <p:cNvSpPr/>
            <p:nvPr/>
          </p:nvSpPr>
          <p:spPr bwMode="auto">
            <a:xfrm>
              <a:off x="1115616" y="4705980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1979712" y="3301824"/>
              <a:ext cx="288032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2915816" y="4741984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724128" y="4858380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588224" y="4525960"/>
              <a:ext cx="288032" cy="288032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7524328" y="4894384"/>
              <a:ext cx="288032" cy="28803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15516" y="4958008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(1,1)</a:t>
              </a:r>
              <a:endParaRPr lang="en-US" sz="2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32040" y="4994012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(1,1)</a:t>
              </a:r>
              <a:endParaRPr lang="en-US" sz="2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72200" y="3877888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(2,2)</a:t>
              </a:r>
              <a:endParaRPr lang="en-US" sz="28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0372" y="4794828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(3,1)</a:t>
              </a:r>
              <a:endParaRPr lang="en-US" sz="2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951820" y="4973052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(3,1)</a:t>
              </a:r>
              <a:endParaRPr lang="en-US" sz="2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75756" y="3066636"/>
              <a:ext cx="1080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(2,5)</a:t>
              </a:r>
              <a:endParaRPr lang="en-US" sz="28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508" y="6072785"/>
            <a:ext cx="9402748" cy="778919"/>
            <a:chOff x="-508" y="5638413"/>
            <a:chExt cx="9402748" cy="7789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-508" y="5638413"/>
                  <a:ext cx="4248472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5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508" y="5638413"/>
                  <a:ext cx="4248472" cy="36298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5153768" y="5638413"/>
                  <a:ext cx="4248472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3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en-US" baseline="300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768" y="5638413"/>
                  <a:ext cx="4248472" cy="36298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1147176" y="6048000"/>
                  <a:ext cx="16650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8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64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176" y="6048000"/>
                  <a:ext cx="1665071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531229" y="6001397"/>
                  <a:ext cx="14935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US" b="0" i="1" baseline="30000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229" y="6001397"/>
                  <a:ext cx="149355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04248" y="3264983"/>
            <a:ext cx="2377440" cy="23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انرژی‏های داخلی خاص منظوره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با استفاده از دانش پیشینی که راجع به شیئ مورد نظر وجود دارد، تابع انرژی متناسبی تعریف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نمونه، اگر می‏خواهیم مرز هواپیما را استخراج کنیم می‏توانیم مشابهت با مرز زیر را محاسبه کنیم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" y="3602376"/>
            <a:ext cx="2747865" cy="325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8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12776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انرژی تصویر باید به گونه‏ای تعریف شود که کانتور را به سمت دلخواه حرکت دهد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نمونه، تابع انرژی می‏تواند به صورتی تعریف شود که در یک سطح خاکستری خاص مینیمم شود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4115231"/>
                <a:ext cx="4335610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𝑖𝑚𝑔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𝑑𝑒𝑠𝑖𝑟𝑒𝑑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4115231"/>
                <a:ext cx="4335610" cy="465897"/>
              </a:xfrm>
              <a:prstGeom prst="rect">
                <a:avLst/>
              </a:prstGeom>
              <a:blipFill>
                <a:blip r:embed="rId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04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انرژی لبه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277" y="1340768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از متداول‏ترین توابع انرژی تصویر به صورتی تعریف می‏شود که اگر کانتور بر روی لبه‏های تصویر قرار گرفت بهینه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استفاده از گرادیان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استفاده از لاپلاسین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هر دو حالت می‏توان ابتدا تصویر را با فیلتر گاوسی هموار کرد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3068960"/>
                <a:ext cx="3442994" cy="474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68960"/>
                <a:ext cx="3442994" cy="474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706" y="4252884"/>
                <a:ext cx="3475567" cy="474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6" y="4252884"/>
                <a:ext cx="3475567" cy="474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7706" y="6075952"/>
                <a:ext cx="4207883" cy="474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06" y="6075952"/>
                <a:ext cx="4207883" cy="474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7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تکامل کانتور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40768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یافتن کانتور بهینه معادل با بهینه‏سازی تابع انرژی است که در اسلایدهای قبل تعریف شده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انرژی به گونه‏ای نیست که مقدار کانتور بهینه را بتوان با حل یک معادله ساده بدست آورد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معمول، برای بدست آوردن کانتور بهینه از روش کاهش گرادیان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عبارت دیگر، در هر تکرار کانتور در جهتی حرکت می‏کند که منجر به انرژی کمتری شود</a:t>
            </a:r>
          </a:p>
        </p:txBody>
      </p:sp>
    </p:spTree>
    <p:extLst>
      <p:ext uri="{BB962C8B-B14F-4D97-AF65-F5344CB8AC3E}">
        <p14:creationId xmlns:p14="http://schemas.microsoft.com/office/powerpoint/2010/main" val="34560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ناحیه‏بندی تصویر</a:t>
            </a:r>
            <a:endParaRPr lang="en-US" altLang="en-US" dirty="0" smtClean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6E17BA-C3B1-4BE4-871F-C4C3B78FA1B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 descr="https://playment.io/image/tools/usecases/SemanticSegmentation_FullPix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5" y="1582757"/>
            <a:ext cx="9009063" cy="4972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آستانه‏گذاری سطح خاکستری</a:t>
            </a:r>
            <a:endParaRPr lang="en-US" altLang="en-US" dirty="0" smtClean="0"/>
          </a:p>
        </p:txBody>
      </p:sp>
      <p:sp>
        <p:nvSpPr>
          <p:cNvPr id="583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13FA99-1806-4122-B5C2-8AE365CDF05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9093" y="1398883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ساده‏ترین راه برای استخراج ناحیه از تصویر استفاده از مقادیر سطح خاکستری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پس از این عملگر نقطه‏ای، هر ناحیه به هم پیوسته یک ناحیه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6" y="5812236"/>
            <a:ext cx="4114800" cy="10011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" y="4721588"/>
            <a:ext cx="4114800" cy="1001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" y="3569460"/>
            <a:ext cx="4114800" cy="100114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10" t="4515" r="3542" b="5746"/>
          <a:stretch>
            <a:fillRect/>
          </a:stretch>
        </p:blipFill>
        <p:spPr bwMode="auto">
          <a:xfrm>
            <a:off x="5275639" y="3707986"/>
            <a:ext cx="2932303" cy="3017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69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تعیین سطح آستانه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8" y="3774967"/>
            <a:ext cx="4728454" cy="298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44" y="4757997"/>
            <a:ext cx="4114800" cy="100114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9777" y="1363070"/>
            <a:ext cx="89757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سطح آستانه بهینه چه عددی است؟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با استفاده از دانش پیشین از یک عدد ثابت استفاده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از مشخصه‏های آماری مانند میانگین یا میانه سطوح خاکستری استفاده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استفاده از هیستوگرام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944" y="5800951"/>
            <a:ext cx="4114800" cy="100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الگوریتم </a:t>
            </a:r>
            <a:r>
              <a:rPr lang="en-US" sz="6000" dirty="0" smtClean="0"/>
              <a:t>Otsu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510587"/>
                <a:ext cx="8975725" cy="4588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یک الگوریتم تعیین سطح مقدار آستانه بر حسب مشخصه‏های آماری است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خلاصه الگوریتم این است که سطح آستانه‏ای را انتخاب کنیم که واریانس بین پیکسل‏های هر کلاس کمینه شود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40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تعداد پیکسل‏های کلاس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واریانس پیکسل‏های آن کلاس است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510587"/>
                <a:ext cx="8975725" cy="4588500"/>
              </a:xfrm>
              <a:prstGeom prst="rect">
                <a:avLst/>
              </a:prstGeom>
              <a:blipFill>
                <a:blip r:embed="rId2"/>
                <a:stretch>
                  <a:fillRect l="-2851" t="-133" r="-1561" b="-31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638" y="4072462"/>
                <a:ext cx="3043205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38" y="4072462"/>
                <a:ext cx="3043205" cy="436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20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</a:t>
            </a:r>
            <a:r>
              <a:rPr lang="en-US" sz="6000" dirty="0" smtClean="0"/>
              <a:t>Otsu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8172"/>
            <a:ext cx="897572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یک تصویر 8 بیتی سطح آستانه یکی از 255 مقدار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642" y="2277584"/>
            <a:ext cx="6899637" cy="434977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484" y="3430086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24827" y="5806425"/>
                <a:ext cx="20560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5123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827" y="5806425"/>
                <a:ext cx="205601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87417" y="2492896"/>
                <a:ext cx="33080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302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48832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006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17" y="2492896"/>
                <a:ext cx="3308021" cy="809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87417" y="3474859"/>
                <a:ext cx="3316292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48530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48832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994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7417" y="3474859"/>
                <a:ext cx="3316292" cy="81823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124827" y="4512642"/>
                <a:ext cx="1634871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827" y="4512642"/>
                <a:ext cx="1634871" cy="435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124827" y="5157192"/>
                <a:ext cx="2032416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5154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827" y="5157192"/>
                <a:ext cx="2032416" cy="43665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03848" y="3430086"/>
            <a:ext cx="0" cy="29260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131587" y="5804443"/>
                <a:ext cx="18572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573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87" y="5804443"/>
                <a:ext cx="185724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794177" y="2490914"/>
                <a:ext cx="3308021" cy="8094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23033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48832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472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77" y="2490914"/>
                <a:ext cx="3308021" cy="8094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794177" y="3472877"/>
                <a:ext cx="3316292" cy="8182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25799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48832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528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177" y="3472877"/>
                <a:ext cx="3316292" cy="81823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31587" y="4510660"/>
                <a:ext cx="1833643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703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87" y="4510660"/>
                <a:ext cx="1833643" cy="4358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31587" y="5155210"/>
                <a:ext cx="1833643" cy="4366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456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587" y="5155210"/>
                <a:ext cx="1833643" cy="4366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446" y="2335774"/>
            <a:ext cx="5634663" cy="434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8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الگوریتم </a:t>
            </a:r>
            <a:r>
              <a:rPr lang="en-US" sz="6000" dirty="0" smtClean="0"/>
              <a:t>Otsu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16" y="1460512"/>
            <a:ext cx="2687434" cy="2651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786" y="4197206"/>
            <a:ext cx="2687434" cy="2651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14" y="1460512"/>
            <a:ext cx="2628206" cy="2651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10" y="4197869"/>
            <a:ext cx="2628210" cy="26517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10" y="4193324"/>
            <a:ext cx="262821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0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33128</TotalTime>
  <Words>1495</Words>
  <Application>Microsoft Office PowerPoint</Application>
  <PresentationFormat>On-screen Show (4:3)</PresentationFormat>
  <Paragraphs>377</Paragraphs>
  <Slides>35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B Titr</vt:lpstr>
      <vt:lpstr>B Mitra</vt:lpstr>
      <vt:lpstr>B Lotus</vt:lpstr>
      <vt:lpstr>Arial</vt:lpstr>
      <vt:lpstr>Calibri</vt:lpstr>
      <vt:lpstr>Courier New</vt:lpstr>
      <vt:lpstr>B Nazanin</vt:lpstr>
      <vt:lpstr>Cambria Math</vt:lpstr>
      <vt:lpstr>Custom Design</vt:lpstr>
      <vt:lpstr>PowerPoint Presentation</vt:lpstr>
      <vt:lpstr>PowerPoint Presentation</vt:lpstr>
      <vt:lpstr>PowerPoint Presentation</vt:lpstr>
      <vt:lpstr>ناحیه‏بندی تصویر</vt:lpstr>
      <vt:lpstr>آستانه‏گذاری سطح خاکستری</vt:lpstr>
      <vt:lpstr>تعیین سطح آستانه</vt:lpstr>
      <vt:lpstr>الگوریتم Otsu</vt:lpstr>
      <vt:lpstr>الگوریتم Otsu</vt:lpstr>
      <vt:lpstr>الگوریتم Otsu</vt:lpstr>
      <vt:lpstr>آستانه‏گذاری وفقی</vt:lpstr>
      <vt:lpstr>آستانه‏گذاری وفقی</vt:lpstr>
      <vt:lpstr>استخراج ناحیه‏ها</vt:lpstr>
      <vt:lpstr>اتصال پیکسل‏ها</vt:lpstr>
      <vt:lpstr>اتصال پیکسل‏ها</vt:lpstr>
      <vt:lpstr>برچسب‏گذاری اجزاء متصل</vt:lpstr>
      <vt:lpstr>استخراج یک ناحیه متصل</vt:lpstr>
      <vt:lpstr>الگوریتم یک جزء در هر زمان</vt:lpstr>
      <vt:lpstr>رشد ناحیه</vt:lpstr>
      <vt:lpstr>رشد ناحیه</vt:lpstr>
      <vt:lpstr>معیار اختلاف برای رشد ناحیه</vt:lpstr>
      <vt:lpstr>کانتور فعال</vt:lpstr>
      <vt:lpstr>کانتور فعال</vt:lpstr>
      <vt:lpstr>کانتور فعال</vt:lpstr>
      <vt:lpstr>کانتور فعال</vt:lpstr>
      <vt:lpstr>کانتور فعال</vt:lpstr>
      <vt:lpstr>تابع انرژی کانتور</vt:lpstr>
      <vt:lpstr>انرژی داخلی</vt:lpstr>
      <vt:lpstr>انرژی داخلی گسسته</vt:lpstr>
      <vt:lpstr>انرژی پیوستگی گسسته</vt:lpstr>
      <vt:lpstr>انرژی پیوستگی گسسته</vt:lpstr>
      <vt:lpstr>انرژی همواری گسسته</vt:lpstr>
      <vt:lpstr>انرژی‏های داخلی خاص منظوره</vt:lpstr>
      <vt:lpstr>انرژی تصویر</vt:lpstr>
      <vt:lpstr>انرژی لبه</vt:lpstr>
      <vt:lpstr>تکامل کانتور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استفاده از تبدیل موجک و شبکه ی عصبی در بازیابی تصاویر دیجیتال</dc:title>
  <dc:creator>fereidooni</dc:creator>
  <cp:lastModifiedBy>Mohammadi</cp:lastModifiedBy>
  <cp:revision>754</cp:revision>
  <dcterms:created xsi:type="dcterms:W3CDTF">2009-12-01T11:12:35Z</dcterms:created>
  <dcterms:modified xsi:type="dcterms:W3CDTF">2019-11-11T13:30:46Z</dcterms:modified>
</cp:coreProperties>
</file>